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58" r:id="rId4"/>
    <p:sldId id="259" r:id="rId5"/>
    <p:sldId id="260" r:id="rId6"/>
    <p:sldId id="262" r:id="rId7"/>
    <p:sldId id="264" r:id="rId8"/>
    <p:sldId id="263" r:id="rId9"/>
    <p:sldId id="271" r:id="rId10"/>
    <p:sldId id="273" r:id="rId11"/>
    <p:sldId id="272" r:id="rId12"/>
    <p:sldId id="274" r:id="rId13"/>
    <p:sldId id="265" r:id="rId14"/>
    <p:sldId id="266" r:id="rId15"/>
    <p:sldId id="268" r:id="rId16"/>
    <p:sldId id="269" r:id="rId17"/>
  </p:sldIdLst>
  <p:sldSz cx="10693400" cy="7562850"/>
  <p:notesSz cx="10693400" cy="75628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660"/>
  </p:normalViewPr>
  <p:slideViewPr>
    <p:cSldViewPr>
      <p:cViewPr varScale="1">
        <p:scale>
          <a:sx n="81" d="100"/>
          <a:sy n="81" d="100"/>
        </p:scale>
        <p:origin x="1205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1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0995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3113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8155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216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6949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1074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5026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3077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6015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601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8805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319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1233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563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942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7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74839" y="348995"/>
            <a:ext cx="9144000" cy="539115"/>
          </a:xfrm>
          <a:custGeom>
            <a:avLst/>
            <a:gdLst/>
            <a:ahLst/>
            <a:cxnLst/>
            <a:rect l="l" t="t" r="r" b="b"/>
            <a:pathLst>
              <a:path w="9144000" h="539115">
                <a:moveTo>
                  <a:pt x="5333" y="0"/>
                </a:moveTo>
                <a:lnTo>
                  <a:pt x="0" y="0"/>
                </a:lnTo>
                <a:lnTo>
                  <a:pt x="0" y="5333"/>
                </a:lnTo>
                <a:lnTo>
                  <a:pt x="5333" y="0"/>
                </a:lnTo>
                <a:close/>
              </a:path>
              <a:path w="9144000" h="539115">
                <a:moveTo>
                  <a:pt x="9143987" y="5333"/>
                </a:moveTo>
                <a:lnTo>
                  <a:pt x="9139428" y="0"/>
                </a:lnTo>
                <a:lnTo>
                  <a:pt x="5333" y="0"/>
                </a:lnTo>
                <a:lnTo>
                  <a:pt x="0" y="5333"/>
                </a:lnTo>
                <a:lnTo>
                  <a:pt x="9143987" y="5333"/>
                </a:lnTo>
                <a:close/>
              </a:path>
              <a:path w="9144000" h="539115">
                <a:moveTo>
                  <a:pt x="5334" y="528827"/>
                </a:moveTo>
                <a:lnTo>
                  <a:pt x="5333" y="5333"/>
                </a:lnTo>
                <a:lnTo>
                  <a:pt x="0" y="5333"/>
                </a:lnTo>
                <a:lnTo>
                  <a:pt x="0" y="528827"/>
                </a:lnTo>
                <a:lnTo>
                  <a:pt x="5334" y="528827"/>
                </a:lnTo>
                <a:close/>
              </a:path>
              <a:path w="9144000" h="539115">
                <a:moveTo>
                  <a:pt x="9143987" y="528827"/>
                </a:moveTo>
                <a:lnTo>
                  <a:pt x="0" y="528827"/>
                </a:lnTo>
                <a:lnTo>
                  <a:pt x="5334" y="533399"/>
                </a:lnTo>
                <a:lnTo>
                  <a:pt x="5334" y="538733"/>
                </a:lnTo>
                <a:lnTo>
                  <a:pt x="9139428" y="538733"/>
                </a:lnTo>
                <a:lnTo>
                  <a:pt x="9139428" y="533399"/>
                </a:lnTo>
                <a:lnTo>
                  <a:pt x="9143987" y="528827"/>
                </a:lnTo>
                <a:close/>
              </a:path>
              <a:path w="9144000" h="539115">
                <a:moveTo>
                  <a:pt x="5334" y="538733"/>
                </a:moveTo>
                <a:lnTo>
                  <a:pt x="5334" y="533399"/>
                </a:lnTo>
                <a:lnTo>
                  <a:pt x="0" y="528827"/>
                </a:lnTo>
                <a:lnTo>
                  <a:pt x="0" y="538733"/>
                </a:lnTo>
                <a:lnTo>
                  <a:pt x="5334" y="538733"/>
                </a:lnTo>
                <a:close/>
              </a:path>
              <a:path w="9144000" h="539115">
                <a:moveTo>
                  <a:pt x="9144000" y="538733"/>
                </a:moveTo>
                <a:lnTo>
                  <a:pt x="9144000" y="0"/>
                </a:lnTo>
                <a:lnTo>
                  <a:pt x="9139428" y="0"/>
                </a:lnTo>
                <a:lnTo>
                  <a:pt x="9143987" y="5333"/>
                </a:lnTo>
                <a:lnTo>
                  <a:pt x="9143987" y="538733"/>
                </a:lnTo>
                <a:close/>
              </a:path>
              <a:path w="9144000" h="539115">
                <a:moveTo>
                  <a:pt x="9143987" y="528827"/>
                </a:moveTo>
                <a:lnTo>
                  <a:pt x="9143987" y="5333"/>
                </a:lnTo>
                <a:lnTo>
                  <a:pt x="9139428" y="5333"/>
                </a:lnTo>
                <a:lnTo>
                  <a:pt x="9139428" y="528827"/>
                </a:lnTo>
                <a:lnTo>
                  <a:pt x="9143987" y="528827"/>
                </a:lnTo>
                <a:close/>
              </a:path>
              <a:path w="9144000" h="539115">
                <a:moveTo>
                  <a:pt x="9143987" y="538733"/>
                </a:moveTo>
                <a:lnTo>
                  <a:pt x="9143987" y="528827"/>
                </a:lnTo>
                <a:lnTo>
                  <a:pt x="9139428" y="533399"/>
                </a:lnTo>
                <a:lnTo>
                  <a:pt x="9139428" y="538733"/>
                </a:lnTo>
                <a:lnTo>
                  <a:pt x="9143987" y="5387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74839" y="6825995"/>
            <a:ext cx="9143987" cy="381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026299" y="6850380"/>
            <a:ext cx="792480" cy="3307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35357" y="2451572"/>
            <a:ext cx="4822685" cy="451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5E5E5E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7508" y="1342233"/>
            <a:ext cx="8518382" cy="16471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304664" y="6958464"/>
            <a:ext cx="1818004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50889" y="6864499"/>
            <a:ext cx="271779" cy="281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Meiryo UI"/>
                <a:cs typeface="Meiryo UI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839" y="6444996"/>
            <a:ext cx="9143987" cy="76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98689" y="713231"/>
            <a:ext cx="1565147" cy="6454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35357" y="2451572"/>
            <a:ext cx="4822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 smtClean="0">
                <a:latin typeface="Arial"/>
                <a:cs typeface="Arial"/>
              </a:rPr>
              <a:t>CDA</a:t>
            </a:r>
            <a:r>
              <a:rPr lang="ja-JP" altLang="en-US" spc="-25" dirty="0" smtClean="0">
                <a:latin typeface="Arial"/>
                <a:cs typeface="Arial"/>
              </a:rPr>
              <a:t>関連</a:t>
            </a:r>
            <a:r>
              <a:rPr spc="-280" dirty="0" err="1" smtClean="0"/>
              <a:t>ツー</a:t>
            </a:r>
            <a:r>
              <a:rPr spc="-290" dirty="0" err="1" smtClean="0"/>
              <a:t>ル</a:t>
            </a:r>
            <a:r>
              <a:rPr spc="120" dirty="0" smtClean="0"/>
              <a:t> </a:t>
            </a:r>
            <a:r>
              <a:rPr spc="-30" dirty="0"/>
              <a:t>概</a:t>
            </a:r>
            <a:r>
              <a:rPr spc="-35" dirty="0"/>
              <a:t>要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392557" y="5552698"/>
            <a:ext cx="6313805" cy="674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015" marR="5080" indent="-615950">
              <a:lnSpc>
                <a:spcPct val="110000"/>
              </a:lnSpc>
              <a:tabLst>
                <a:tab pos="3475990" algn="l"/>
              </a:tabLst>
            </a:pP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⼀般社団法⼈</a:t>
            </a:r>
            <a:r>
              <a:rPr sz="2200" spc="-15" dirty="0">
                <a:solidFill>
                  <a:srgbClr val="7F7F7F"/>
                </a:solidFill>
                <a:latin typeface="Meiryo UI"/>
                <a:cs typeface="Meiryo UI"/>
              </a:rPr>
              <a:t> </a:t>
            </a: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⽇本画像医療システム⼯業会</a:t>
            </a:r>
            <a:r>
              <a:rPr sz="2200" spc="-15" dirty="0">
                <a:solidFill>
                  <a:srgbClr val="7F7F7F"/>
                </a:solidFill>
                <a:latin typeface="Meiryo UI"/>
                <a:cs typeface="Meiryo UI"/>
              </a:rPr>
              <a:t> </a:t>
            </a:r>
            <a:r>
              <a:rPr sz="2200" dirty="0">
                <a:solidFill>
                  <a:srgbClr val="7F7F7F"/>
                </a:solidFill>
                <a:latin typeface="Meiryo UI"/>
                <a:cs typeface="Meiryo UI"/>
              </a:rPr>
              <a:t>（JIRA) 医⽤画像システム部会	画像診断レポート委員会</a:t>
            </a:r>
            <a:endParaRPr sz="2200">
              <a:latin typeface="Meiryo UI"/>
              <a:cs typeface="Meiryo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9025" y="6719203"/>
            <a:ext cx="181800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5" dirty="0">
                <a:solidFill>
                  <a:srgbClr val="FFFFFF"/>
                </a:solidFill>
                <a:latin typeface="Meiryo UI"/>
                <a:cs typeface="Meiryo UI"/>
              </a:rPr>
              <a:t>画像診断レポート委員会</a:t>
            </a:r>
            <a:endParaRPr sz="14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>
                <a:solidFill>
                  <a:srgbClr val="5E5E5E"/>
                </a:solidFill>
                <a:latin typeface="Arial"/>
                <a:cs typeface="Arial"/>
              </a:rPr>
              <a:t>CSV⇒CDA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変換ツール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実行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10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964060" y="1343025"/>
            <a:ext cx="53467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CSV⇒CDA</a:t>
            </a:r>
            <a:r>
              <a:rPr lang="ja-JP" altLang="en-US" sz="14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変換ツールは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コマンドラインで実行します。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＞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CDAConvert.exe 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　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　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１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</a:t>
            </a:r>
            <a:r>
              <a:rPr lang="en-US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CSV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ファイル名（相対パス）</a:t>
            </a: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２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画像フォルダ（相対パス）</a:t>
            </a:r>
          </a:p>
          <a:p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第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３</a:t>
            </a:r>
            <a:r>
              <a:rPr lang="ja-JP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引数</a:t>
            </a:r>
            <a:r>
              <a:rPr lang="ja-JP" altLang="ja-JP" sz="14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出力先フォルダ（相対パス）</a:t>
            </a:r>
          </a:p>
          <a:p>
            <a:pPr algn="just">
              <a:spcAft>
                <a:spcPts val="0"/>
              </a:spcAft>
            </a:pPr>
            <a:endParaRPr lang="ja-JP" altLang="ja-JP" sz="14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060" y="3089632"/>
            <a:ext cx="5054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2476822" y="4789883"/>
            <a:ext cx="4321175" cy="1976438"/>
            <a:chOff x="2362200" y="4703869"/>
            <a:chExt cx="4321175" cy="1976438"/>
          </a:xfrm>
        </p:grpSpPr>
        <p:sp>
          <p:nvSpPr>
            <p:cNvPr id="4" name="AutoShape 13"/>
            <p:cNvSpPr>
              <a:spLocks noChangeArrowheads="1"/>
            </p:cNvSpPr>
            <p:nvPr/>
          </p:nvSpPr>
          <p:spPr bwMode="auto">
            <a:xfrm>
              <a:off x="2362200" y="4703869"/>
              <a:ext cx="11207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出力先フォルダ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724150" y="5145194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検査日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AutoShape 11"/>
            <p:cNvSpPr>
              <a:spLocks noChangeArrowheads="1"/>
            </p:cNvSpPr>
            <p:nvPr/>
          </p:nvSpPr>
          <p:spPr bwMode="auto">
            <a:xfrm>
              <a:off x="3060700" y="5610332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レポート</a:t>
              </a: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ID</a:t>
              </a:r>
              <a:endPara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AutoShape 10"/>
            <p:cNvSpPr>
              <a:spLocks noChangeShapeType="1"/>
            </p:cNvSpPr>
            <p:nvPr/>
          </p:nvSpPr>
          <p:spPr bwMode="auto">
            <a:xfrm rot="16200000" flipH="1">
              <a:off x="2465388" y="5084869"/>
              <a:ext cx="336550" cy="180975"/>
            </a:xfrm>
            <a:prstGeom prst="bentConnector3">
              <a:avLst>
                <a:gd name="adj1" fmla="val 4990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AutoShape 9"/>
            <p:cNvSpPr>
              <a:spLocks noChangeShapeType="1"/>
            </p:cNvSpPr>
            <p:nvPr/>
          </p:nvSpPr>
          <p:spPr bwMode="auto">
            <a:xfrm rot="16200000" flipH="1">
              <a:off x="2801938" y="5532544"/>
              <a:ext cx="336550" cy="180975"/>
            </a:xfrm>
            <a:prstGeom prst="bentConnector3">
              <a:avLst>
                <a:gd name="adj1" fmla="val 4990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432300" y="5610332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CDA</a:t>
              </a:r>
              <a:r>
                <a:rPr kumimoji="0" lang="ja-JP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ファイル</a:t>
              </a:r>
              <a:endParaRPr kumimoji="0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432300" y="5999269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添付画像ファイル１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4432300" y="6378682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添付画像ファイル２</a:t>
              </a:r>
              <a:endParaRPr kumimoji="0" lang="ja-JP" altLang="ja-JP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AutoShape 5"/>
            <p:cNvSpPr>
              <a:spLocks noChangeShapeType="1"/>
            </p:cNvSpPr>
            <p:nvPr/>
          </p:nvSpPr>
          <p:spPr bwMode="auto">
            <a:xfrm>
              <a:off x="3940175" y="5789719"/>
              <a:ext cx="4921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AutoShape 4"/>
            <p:cNvSpPr>
              <a:spLocks noChangeShapeType="1"/>
            </p:cNvSpPr>
            <p:nvPr/>
          </p:nvSpPr>
          <p:spPr bwMode="auto">
            <a:xfrm rot="16200000" flipH="1">
              <a:off x="4121150" y="5851632"/>
              <a:ext cx="371475" cy="2508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AutoShape 3"/>
            <p:cNvSpPr>
              <a:spLocks noChangeShapeType="1"/>
            </p:cNvSpPr>
            <p:nvPr/>
          </p:nvSpPr>
          <p:spPr bwMode="auto">
            <a:xfrm rot="16200000" flipH="1">
              <a:off x="4121150" y="6223107"/>
              <a:ext cx="371475" cy="2508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7" name="object 3"/>
          <p:cNvSpPr txBox="1"/>
          <p:nvPr/>
        </p:nvSpPr>
        <p:spPr>
          <a:xfrm>
            <a:off x="1537849" y="4138917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41500" y="4421147"/>
            <a:ext cx="4509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引数で指定した出力フォルダに以下の階層で出力します。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495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>
                <a:solidFill>
                  <a:srgbClr val="5E5E5E"/>
                </a:solidFill>
                <a:latin typeface="Arial"/>
                <a:cs typeface="Arial"/>
              </a:rPr>
              <a:t>CSV⇒CDA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変換ツール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キー画像入力</a:t>
            </a:r>
            <a:r>
              <a:rPr sz="20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フォルダ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11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grpSp>
        <p:nvGrpSpPr>
          <p:cNvPr id="33" name="グループ化 32"/>
          <p:cNvGrpSpPr/>
          <p:nvPr/>
        </p:nvGrpSpPr>
        <p:grpSpPr>
          <a:xfrm>
            <a:off x="2222500" y="1996228"/>
            <a:ext cx="4308475" cy="1229212"/>
            <a:chOff x="2070100" y="1744600"/>
            <a:chExt cx="4308475" cy="1229212"/>
          </a:xfrm>
        </p:grpSpPr>
        <p:sp>
          <p:nvSpPr>
            <p:cNvPr id="24" name="AutoShape 6"/>
            <p:cNvSpPr>
              <a:spLocks noChangeArrowheads="1"/>
            </p:cNvSpPr>
            <p:nvPr/>
          </p:nvSpPr>
          <p:spPr bwMode="auto">
            <a:xfrm>
              <a:off x="2070100" y="1744600"/>
              <a:ext cx="11207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画像フォルダ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AutoShape 5"/>
            <p:cNvSpPr>
              <a:spLocks noChangeShapeType="1"/>
            </p:cNvSpPr>
            <p:nvPr/>
          </p:nvSpPr>
          <p:spPr bwMode="auto">
            <a:xfrm rot="16200000" flipH="1">
              <a:off x="2501583" y="2165400"/>
              <a:ext cx="336550" cy="180975"/>
            </a:xfrm>
            <a:prstGeom prst="bentConnector3">
              <a:avLst>
                <a:gd name="adj1" fmla="val 9848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AutoShape 4"/>
            <p:cNvSpPr>
              <a:spLocks noChangeShapeType="1"/>
            </p:cNvSpPr>
            <p:nvPr/>
          </p:nvSpPr>
          <p:spPr bwMode="auto">
            <a:xfrm>
              <a:off x="3627437" y="2443587"/>
              <a:ext cx="4921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AutoShape 3"/>
            <p:cNvSpPr>
              <a:spLocks noChangeArrowheads="1"/>
            </p:cNvSpPr>
            <p:nvPr/>
          </p:nvSpPr>
          <p:spPr bwMode="auto">
            <a:xfrm>
              <a:off x="2755900" y="2284837"/>
              <a:ext cx="879475" cy="301625"/>
            </a:xfrm>
            <a:prstGeom prst="flowChartPunchedCard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700">
              <a:solidFill>
                <a:srgbClr val="4F81B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レポート</a:t>
              </a:r>
              <a:r>
                <a:rPr kumimoji="0" lang="en-US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ID</a:t>
              </a:r>
              <a:endParaRPr kumimoji="0" lang="en-US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AutoShape 2"/>
            <p:cNvSpPr>
              <a:spLocks noChangeArrowheads="1"/>
            </p:cNvSpPr>
            <p:nvPr/>
          </p:nvSpPr>
          <p:spPr bwMode="auto">
            <a:xfrm>
              <a:off x="4127500" y="2292774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添付画像ファイル１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AutoShape 1"/>
            <p:cNvSpPr>
              <a:spLocks noChangeArrowheads="1"/>
            </p:cNvSpPr>
            <p:nvPr/>
          </p:nvSpPr>
          <p:spPr bwMode="auto">
            <a:xfrm>
              <a:off x="4127500" y="2672187"/>
              <a:ext cx="2251075" cy="3016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4BACC6"/>
                </a:gs>
                <a:gs pos="100000">
                  <a:srgbClr val="92CDDC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3806097" algn="ctr" rotWithShape="0">
                <a:srgbClr val="205867"/>
              </a:outerShdw>
            </a:effectLst>
          </p:spPr>
          <p:txBody>
            <a:bodyPr vert="horz" wrap="square" lIns="74295" tIns="900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添付画像ファイル２</a:t>
              </a:r>
              <a:endParaRPr kumimoji="0" lang="ja-JP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1709736" y="1500093"/>
            <a:ext cx="79129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ファイルのキー画像は、コマンドラインの第二引数　画像フォルダ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に以下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の構造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で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配置します。</a:t>
            </a:r>
            <a:endParaRPr lang="ja-JP" altLang="ja-JP" sz="16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4" name="object 3"/>
          <p:cNvSpPr txBox="1"/>
          <p:nvPr/>
        </p:nvSpPr>
        <p:spPr>
          <a:xfrm>
            <a:off x="1537849" y="3496123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ファイルフォーマット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964059" y="3947260"/>
            <a:ext cx="76586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CSV</a:t>
            </a:r>
            <a:r>
              <a:rPr lang="ja-JP" altLang="ja-JP" sz="1600" kern="100" dirty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ファイル</a:t>
            </a:r>
            <a:r>
              <a:rPr lang="ja-JP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出力カラムの定義名は、</a:t>
            </a:r>
            <a:endParaRPr lang="en-US" altLang="ja-JP" sz="16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データ定義設定ファイル（</a:t>
            </a:r>
            <a:r>
              <a:rPr lang="en-US" altLang="ja-JP" sz="1600" kern="1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CDAConvert.exe.config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&lt;</a:t>
            </a:r>
            <a:r>
              <a:rPr lang="en-US" altLang="ja-JP" sz="1600" kern="1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appSetteings</a:t>
            </a:r>
            <a:r>
              <a:rPr lang="en-US" altLang="ja-JP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&gt;</a:t>
            </a:r>
            <a:r>
              <a:rPr lang="ja-JP" altLang="en-US" sz="16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に定義します。</a:t>
            </a:r>
            <a:endParaRPr lang="ja-JP" altLang="ja-JP" sz="1600" kern="100" dirty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236349" y="4624232"/>
            <a:ext cx="53467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&lt;</a:t>
            </a:r>
            <a:r>
              <a:rPr lang="en-US" altLang="ja-JP" sz="1200" kern="100" dirty="0" err="1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appSettings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</a:t>
            </a:r>
            <a:r>
              <a:rPr lang="en-US" altLang="ja-JP" sz="1200" kern="100" dirty="0" err="1">
                <a:latin typeface="ＭＳ ゴシック" panose="020B0609070205080204" pitchFamily="49" charset="-128"/>
                <a:cs typeface="Times New Roman" panose="02020603050405020304" pitchFamily="18" charset="0"/>
              </a:rPr>
              <a:t>CSVColumnNum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" value="17"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key="CSVColumn1"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患者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ID"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key="CSVColumn2"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患者氏名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_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漢字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    &lt;add key="CSVColumn3" value="</a:t>
            </a:r>
            <a:r>
              <a:rPr lang="ja-JP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性別コード</a:t>
            </a:r>
            <a:r>
              <a:rPr lang="en-US" altLang="ja-JP" sz="1200" kern="100" dirty="0" smtClean="0"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	</a:t>
            </a:r>
            <a:r>
              <a:rPr lang="ja-JP" altLang="en-US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：</a:t>
            </a:r>
            <a:endParaRPr lang="en-US" altLang="ja-JP" sz="1200" kern="100" dirty="0" smtClean="0">
              <a:latin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 smtClean="0">
                <a:latin typeface="ＭＳ ゴシック" panose="020B0609070205080204" pitchFamily="49" charset="-128"/>
                <a:cs typeface="Times New Roman" panose="02020603050405020304" pitchFamily="18" charset="0"/>
              </a:rPr>
              <a:t>&lt;</a:t>
            </a:r>
            <a:r>
              <a:rPr lang="en-US" altLang="ja-JP" sz="1200" kern="100" dirty="0">
                <a:latin typeface="ＭＳ ゴシック" panose="020B0609070205080204" pitchFamily="49" charset="-128"/>
                <a:cs typeface="Times New Roman" panose="02020603050405020304" pitchFamily="18" charset="0"/>
              </a:rPr>
              <a:t>add key="CSVColumn17" value="Accession Number" /&gt;</a:t>
            </a:r>
            <a:endParaRPr lang="ja-JP" altLang="ja-JP" sz="1200" kern="1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ja-JP" sz="1200" kern="100" dirty="0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&lt;/</a:t>
            </a:r>
            <a:r>
              <a:rPr lang="en-US" altLang="ja-JP" sz="1200" kern="100" dirty="0" err="1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appSettings</a:t>
            </a:r>
            <a:r>
              <a:rPr lang="en-US" altLang="ja-JP" sz="1200" kern="100" dirty="0" smtClean="0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&gt;</a:t>
            </a:r>
            <a:endParaRPr lang="ja-JP" altLang="en-US" sz="1200" dirty="0"/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5628337" y="4948157"/>
            <a:ext cx="2541149" cy="0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8182006" y="4809657"/>
            <a:ext cx="11801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カラム数を設定</a:t>
            </a:r>
            <a:endParaRPr kumimoji="1" lang="ja-JP" altLang="en-US" sz="1200" dirty="0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6122668" y="5355897"/>
            <a:ext cx="2046818" cy="0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8194706" y="5217397"/>
            <a:ext cx="149912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データ定義名を設定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96794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４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チェックツール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実行形式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12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964060" y="1343025"/>
            <a:ext cx="53467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CDA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チェックツール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は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GUI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形式及びコマンド方式（コマンドラインで実行）の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種類の実行形式があります。　ここでは</a:t>
            </a:r>
            <a:r>
              <a:rPr lang="en-US" altLang="ja-JP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GUI</a:t>
            </a:r>
            <a:r>
              <a:rPr lang="ja-JP" altLang="en-US" sz="1400" kern="1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Times New Roman" panose="02020603050405020304" pitchFamily="18" charset="0"/>
              </a:rPr>
              <a:t>形式について説明します。</a:t>
            </a:r>
            <a:endParaRPr lang="en-US" altLang="ja-JP" sz="1400" kern="100" dirty="0" smtClean="0">
              <a:latin typeface="MS UI Gothic" panose="020B0600070205080204" pitchFamily="50" charset="-128"/>
              <a:ea typeface="MS UI Gothic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7" name="object 3"/>
          <p:cNvSpPr txBox="1"/>
          <p:nvPr/>
        </p:nvSpPr>
        <p:spPr>
          <a:xfrm>
            <a:off x="1537849" y="1999660"/>
            <a:ext cx="4521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画面イメージ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pic>
        <p:nvPicPr>
          <p:cNvPr id="24" name="Picture 4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2384572"/>
            <a:ext cx="5287010" cy="3965575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5" name="角丸四角形吹き出し 14"/>
          <p:cNvSpPr/>
          <p:nvPr/>
        </p:nvSpPr>
        <p:spPr>
          <a:xfrm>
            <a:off x="8089899" y="4010025"/>
            <a:ext cx="1828939" cy="457200"/>
          </a:xfrm>
          <a:prstGeom prst="wedgeRoundRectCallout">
            <a:avLst>
              <a:gd name="adj1" fmla="val -104537"/>
              <a:gd name="adj2" fmla="val 49167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データ項目一覧表示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角丸四角形吹き出し 24"/>
          <p:cNvSpPr/>
          <p:nvPr/>
        </p:nvSpPr>
        <p:spPr>
          <a:xfrm>
            <a:off x="317500" y="3324225"/>
            <a:ext cx="2057400" cy="685800"/>
          </a:xfrm>
          <a:prstGeom prst="wedgeRoundRectCallout">
            <a:avLst>
              <a:gd name="adj1" fmla="val 60813"/>
              <a:gd name="adj2" fmla="val -150833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①ファイル⇒開くメニューで</a:t>
            </a:r>
            <a:r>
              <a:rPr lang="en-US" altLang="ja-JP" sz="1200" dirty="0" smtClean="0">
                <a:solidFill>
                  <a:schemeClr val="tx1"/>
                </a:solidFill>
              </a:rPr>
              <a:t>CDA</a:t>
            </a:r>
            <a:r>
              <a:rPr lang="ja-JP" altLang="en-US" sz="1200" dirty="0" smtClean="0">
                <a:solidFill>
                  <a:schemeClr val="tx1"/>
                </a:solidFill>
              </a:rPr>
              <a:t>ファイルを読み込む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6784401" y="1827504"/>
            <a:ext cx="2372299" cy="557068"/>
          </a:xfrm>
          <a:prstGeom prst="wedgeRoundRectCallout">
            <a:avLst>
              <a:gd name="adj1" fmla="val -144728"/>
              <a:gd name="adj2" fmla="val 86546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 smtClean="0">
                <a:solidFill>
                  <a:schemeClr val="tx1"/>
                </a:solidFill>
              </a:rPr>
              <a:t>②参照ボタンで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スキーマファイルを読み込む。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7814311" y="2532854"/>
            <a:ext cx="2180590" cy="705858"/>
          </a:xfrm>
          <a:prstGeom prst="wedgeRoundRectCallout">
            <a:avLst>
              <a:gd name="adj1" fmla="val -169140"/>
              <a:gd name="adj2" fmla="val -17090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 smtClean="0">
                <a:solidFill>
                  <a:schemeClr val="tx1"/>
                </a:solidFill>
              </a:rPr>
              <a:t>③</a:t>
            </a:r>
            <a:r>
              <a:rPr lang="ja-JP" altLang="en-US" sz="1200" dirty="0">
                <a:solidFill>
                  <a:schemeClr val="tx1"/>
                </a:solidFill>
              </a:rPr>
              <a:t>チェック</a:t>
            </a:r>
            <a:r>
              <a:rPr lang="ja-JP" altLang="en-US" sz="1200" dirty="0" smtClean="0">
                <a:solidFill>
                  <a:schemeClr val="tx1"/>
                </a:solidFill>
              </a:rPr>
              <a:t>ボタンで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適合性チェックを開始し、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結果を表示する。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8260594" y="5534025"/>
            <a:ext cx="2180590" cy="705858"/>
          </a:xfrm>
          <a:prstGeom prst="wedgeRoundRectCallout">
            <a:avLst>
              <a:gd name="adj1" fmla="val -124877"/>
              <a:gd name="adj2" fmla="val -40120"/>
              <a:gd name="adj3" fmla="val 16667"/>
            </a:avLst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④</a:t>
            </a:r>
            <a:r>
              <a:rPr lang="ja-JP" altLang="en-US" sz="1200" dirty="0" smtClean="0">
                <a:solidFill>
                  <a:schemeClr val="tx1"/>
                </a:solidFill>
              </a:rPr>
              <a:t>チェック結果一覧</a:t>
            </a:r>
            <a:endParaRPr lang="en-US" altLang="ja-JP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46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５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>
                <a:solidFill>
                  <a:srgbClr val="5E5E5E"/>
                </a:solidFill>
                <a:latin typeface="Arial"/>
                <a:cs typeface="Arial"/>
              </a:rPr>
              <a:t> CDA</a:t>
            </a:r>
            <a:r>
              <a:rPr lang="ja-JP" altLang="en-US" sz="3200" spc="160" dirty="0">
                <a:solidFill>
                  <a:srgbClr val="5E5E5E"/>
                </a:solidFill>
                <a:latin typeface="MS UI Gothic"/>
                <a:cs typeface="MS UI Gothic"/>
              </a:rPr>
              <a:t>ツール公開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ドキュメント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9052" y="1055721"/>
            <a:ext cx="889824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20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取込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共通資料には、以下のドキュメントを公開しています。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13</a:t>
            </a:fld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89100" y="1724025"/>
            <a:ext cx="657564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・標準レポートデータベース定義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CDA</a:t>
            </a:r>
            <a:r>
              <a:rPr lang="ja-JP" altLang="en-US" dirty="0" smtClean="0"/>
              <a:t>出力ツール（</a:t>
            </a:r>
            <a:r>
              <a:rPr lang="en-US" altLang="ja-JP" dirty="0" smtClean="0"/>
              <a:t>P3</a:t>
            </a:r>
            <a:r>
              <a:rPr lang="ja-JP" altLang="en-US" dirty="0" smtClean="0"/>
              <a:t>）、取込ツール（</a:t>
            </a:r>
            <a:r>
              <a:rPr lang="en-US" altLang="ja-JP" dirty="0" smtClean="0"/>
              <a:t>P6</a:t>
            </a:r>
            <a:r>
              <a:rPr lang="ja-JP" altLang="en-US" dirty="0" smtClean="0"/>
              <a:t>）で使用している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標準テーブルの定義を</a:t>
            </a:r>
            <a:r>
              <a:rPr kumimoji="1" lang="ja-JP" altLang="en-US" dirty="0" smtClean="0"/>
              <a:t>まとめてあります。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CDA</a:t>
            </a:r>
            <a:r>
              <a:rPr lang="ja-JP" altLang="en-US" dirty="0" smtClean="0"/>
              <a:t>マッピング仕様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上記標準テーブルと</a:t>
            </a:r>
            <a:r>
              <a:rPr lang="en-US" altLang="ja-JP" dirty="0" smtClean="0"/>
              <a:t>CDA</a:t>
            </a:r>
            <a:r>
              <a:rPr lang="ja-JP" altLang="en-US" dirty="0" smtClean="0"/>
              <a:t>定義とのマッピングをまとめたものです。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/>
              <a:t>CDA</a:t>
            </a:r>
            <a:r>
              <a:rPr lang="ja-JP" altLang="en-US" dirty="0"/>
              <a:t>出力内容確認</a:t>
            </a:r>
            <a:r>
              <a:rPr lang="ja-JP" altLang="en-US" dirty="0" smtClean="0"/>
              <a:t>フォーム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CDA</a:t>
            </a:r>
            <a:r>
              <a:rPr lang="ja-JP" altLang="en-US" dirty="0" smtClean="0"/>
              <a:t>出力の項目をわかりやすくまとめたものです。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/>
              <a:t>CSV</a:t>
            </a:r>
            <a:r>
              <a:rPr lang="ja-JP" altLang="en-US" dirty="0"/>
              <a:t>データ</a:t>
            </a:r>
            <a:r>
              <a:rPr lang="ja-JP" altLang="en-US" dirty="0" smtClean="0"/>
              <a:t>定義表</a:t>
            </a:r>
            <a:endParaRPr lang="en-US" altLang="ja-JP" dirty="0"/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CSV</a:t>
            </a:r>
            <a:r>
              <a:rPr kumimoji="1" lang="ja-JP" altLang="en-US" dirty="0" smtClean="0"/>
              <a:t>⇒</a:t>
            </a:r>
            <a:r>
              <a:rPr kumimoji="1" lang="en-US" altLang="ja-JP" dirty="0" smtClean="0"/>
              <a:t>CDA</a:t>
            </a:r>
            <a:r>
              <a:rPr kumimoji="1" lang="ja-JP" altLang="en-US" dirty="0" smtClean="0"/>
              <a:t>変換で使用する項目について定義した表です。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155700" y="5534025"/>
            <a:ext cx="7245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■各ツールの</a:t>
            </a:r>
            <a:r>
              <a:rPr lang="en-US" altLang="ja-JP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ZIP</a:t>
            </a: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ファイル内には、</a:t>
            </a:r>
            <a:endParaRPr lang="en-US" altLang="ja-JP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　</a:t>
            </a:r>
            <a:r>
              <a:rPr lang="ja-JP" altLang="en-US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インストーラーとインストール手順書、取り扱い説明書が含まれています。</a:t>
            </a:r>
            <a:endParaRPr lang="en-US" altLang="ja-JP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/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５）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ツール公開ドキュメント</a:t>
            </a:r>
            <a:endParaRPr lang="ja-JP" altLang="en-US" sz="3200" dirty="0" smtClean="0">
              <a:latin typeface="MS UI Gothic"/>
              <a:cs typeface="MS UI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8481" y="1847850"/>
            <a:ext cx="5004053" cy="26807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0546" y="1185965"/>
            <a:ext cx="3494404" cy="678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8425">
              <a:lnSpc>
                <a:spcPct val="100000"/>
              </a:lnSpc>
            </a:pPr>
            <a:r>
              <a:rPr sz="2000" spc="-20" dirty="0">
                <a:latin typeface="Meiryo UI"/>
                <a:cs typeface="Meiryo UI"/>
              </a:rPr>
              <a:t>・標準レポートデータベース定義書</a:t>
            </a:r>
            <a:endParaRPr sz="20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1675"/>
              </a:spcBef>
            </a:pPr>
            <a:r>
              <a:rPr sz="1200" dirty="0">
                <a:latin typeface="Meiryo UI"/>
                <a:cs typeface="Meiryo UI"/>
              </a:rPr>
              <a:t>■ER図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18791" y="1686608"/>
            <a:ext cx="9639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Meiryo UI"/>
                <a:cs typeface="Meiryo UI"/>
              </a:rPr>
              <a:t>■テーブル⼀覧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87168" y="3515409"/>
            <a:ext cx="9626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Meiryo UI"/>
                <a:cs typeface="Meiryo UI"/>
              </a:rPr>
              <a:t>■テーブル項⽬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48057" y="1879092"/>
            <a:ext cx="2809925" cy="15384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62535" y="3697223"/>
            <a:ext cx="3467099" cy="23812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041531" y="4828631"/>
            <a:ext cx="2059939" cy="1717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35"/>
              </a:lnSpc>
            </a:pPr>
            <a:r>
              <a:rPr sz="700" dirty="0">
                <a:latin typeface="Arial"/>
                <a:cs typeface="Arial"/>
              </a:rPr>
              <a:t>--</a:t>
            </a:r>
            <a:r>
              <a:rPr sz="700" spc="1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PAT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ENTMASTE</a:t>
            </a:r>
            <a:r>
              <a:rPr sz="700" dirty="0">
                <a:latin typeface="Arial"/>
                <a:cs typeface="Arial"/>
              </a:rPr>
              <a:t>R</a:t>
            </a:r>
            <a:r>
              <a:rPr sz="700" spc="-10" dirty="0">
                <a:latin typeface="Arial"/>
                <a:cs typeface="Arial"/>
              </a:rPr>
              <a:t> </a:t>
            </a:r>
            <a:r>
              <a:rPr sz="700" dirty="0">
                <a:latin typeface="MS UI Gothic"/>
                <a:cs typeface="MS UI Gothic"/>
              </a:rPr>
              <a:t>（患</a:t>
            </a:r>
            <a:r>
              <a:rPr sz="700" spc="-10" dirty="0">
                <a:latin typeface="MS UI Gothic"/>
                <a:cs typeface="MS UI Gothic"/>
              </a:rPr>
              <a:t>者</a:t>
            </a:r>
            <a:r>
              <a:rPr sz="700" spc="80" dirty="0">
                <a:latin typeface="MS UI Gothic"/>
                <a:cs typeface="MS UI Gothic"/>
              </a:rPr>
              <a:t>マスタ</a:t>
            </a:r>
            <a:r>
              <a:rPr sz="700" spc="85" dirty="0">
                <a:latin typeface="MS UI Gothic"/>
                <a:cs typeface="MS UI Gothic"/>
              </a:rPr>
              <a:t>ー</a:t>
            </a:r>
            <a:r>
              <a:rPr sz="700" dirty="0">
                <a:latin typeface="MS UI Gothic"/>
                <a:cs typeface="MS UI Gothic"/>
              </a:rPr>
              <a:t>）</a:t>
            </a:r>
            <a:endParaRPr sz="700">
              <a:latin typeface="MS UI Gothic"/>
              <a:cs typeface="MS UI Gothic"/>
            </a:endParaRPr>
          </a:p>
          <a:p>
            <a:pPr marL="12700">
              <a:lnSpc>
                <a:spcPts val="835"/>
              </a:lnSpc>
            </a:pPr>
            <a:r>
              <a:rPr sz="700" spc="-5" dirty="0">
                <a:latin typeface="Arial"/>
                <a:cs typeface="Arial"/>
              </a:rPr>
              <a:t>CREAT</a:t>
            </a:r>
            <a:r>
              <a:rPr sz="700" dirty="0">
                <a:latin typeface="Arial"/>
                <a:cs typeface="Arial"/>
              </a:rPr>
              <a:t>E</a:t>
            </a:r>
            <a:r>
              <a:rPr sz="700" spc="-2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O</a:t>
            </a:r>
            <a:r>
              <a:rPr sz="700" dirty="0">
                <a:latin typeface="Arial"/>
                <a:cs typeface="Arial"/>
              </a:rPr>
              <a:t>R </a:t>
            </a:r>
            <a:r>
              <a:rPr sz="700" spc="-5" dirty="0">
                <a:latin typeface="Arial"/>
                <a:cs typeface="Arial"/>
              </a:rPr>
              <a:t>REPLA</a:t>
            </a:r>
            <a:r>
              <a:rPr sz="700" spc="-10" dirty="0">
                <a:latin typeface="Arial"/>
                <a:cs typeface="Arial"/>
              </a:rPr>
              <a:t>C</a:t>
            </a:r>
            <a:r>
              <a:rPr sz="700" dirty="0">
                <a:latin typeface="Arial"/>
                <a:cs typeface="Arial"/>
              </a:rPr>
              <a:t>E</a:t>
            </a:r>
            <a:r>
              <a:rPr sz="700" spc="-2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VIE</a:t>
            </a:r>
            <a:r>
              <a:rPr sz="700" dirty="0">
                <a:latin typeface="Arial"/>
                <a:cs typeface="Arial"/>
              </a:rPr>
              <a:t>W</a:t>
            </a:r>
            <a:r>
              <a:rPr sz="700" spc="-5" dirty="0">
                <a:latin typeface="Arial"/>
                <a:cs typeface="Arial"/>
              </a:rPr>
              <a:t> </a:t>
            </a:r>
            <a:r>
              <a:rPr sz="700" spc="-5" dirty="0">
                <a:solidFill>
                  <a:srgbClr val="0000FF"/>
                </a:solidFill>
                <a:latin typeface="Arial"/>
                <a:cs typeface="Arial"/>
              </a:rPr>
              <a:t>PAT</a:t>
            </a:r>
            <a:r>
              <a:rPr sz="70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700" spc="-5" dirty="0">
                <a:solidFill>
                  <a:srgbClr val="0000FF"/>
                </a:solidFill>
                <a:latin typeface="Arial"/>
                <a:cs typeface="Arial"/>
              </a:rPr>
              <a:t>ENTMASTE</a:t>
            </a:r>
            <a:r>
              <a:rPr sz="700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700" spc="-2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700" dirty="0">
                <a:latin typeface="Arial"/>
                <a:cs typeface="Arial"/>
              </a:rPr>
              <a:t>(</a:t>
            </a:r>
            <a:endParaRPr sz="700">
              <a:latin typeface="Arial"/>
              <a:cs typeface="Arial"/>
            </a:endParaRPr>
          </a:p>
          <a:p>
            <a:pPr marL="927100" marR="257810">
              <a:lnSpc>
                <a:spcPct val="99500"/>
              </a:lnSpc>
              <a:spcBef>
                <a:spcPts val="15"/>
              </a:spcBef>
            </a:pPr>
            <a:r>
              <a:rPr sz="700" spc="-5" dirty="0">
                <a:latin typeface="Arial"/>
                <a:cs typeface="Arial"/>
              </a:rPr>
              <a:t>PAT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ENT_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D, 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L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E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-5" dirty="0">
                <a:latin typeface="Arial"/>
                <a:cs typeface="Arial"/>
              </a:rPr>
              <a:t>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F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E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-5" dirty="0">
                <a:latin typeface="Arial"/>
                <a:cs typeface="Arial"/>
              </a:rPr>
              <a:t>PATIENT</a:t>
            </a:r>
            <a:r>
              <a:rPr sz="700" spc="-10" dirty="0">
                <a:latin typeface="Arial"/>
                <a:cs typeface="Arial"/>
              </a:rPr>
              <a:t>_</a:t>
            </a:r>
            <a:r>
              <a:rPr sz="700" spc="-5" dirty="0">
                <a:latin typeface="Arial"/>
                <a:cs typeface="Arial"/>
              </a:rPr>
              <a:t>L</a:t>
            </a:r>
            <a:r>
              <a:rPr sz="700" spc="-10" dirty="0">
                <a:latin typeface="Arial"/>
                <a:cs typeface="Arial"/>
              </a:rPr>
              <a:t>NA</a:t>
            </a:r>
            <a:r>
              <a:rPr sz="700" spc="-5" dirty="0">
                <a:latin typeface="Arial"/>
                <a:cs typeface="Arial"/>
              </a:rPr>
              <a:t>ME_</a:t>
            </a:r>
            <a:r>
              <a:rPr sz="700" spc="-10" dirty="0">
                <a:latin typeface="Arial"/>
                <a:cs typeface="Arial"/>
              </a:rPr>
              <a:t>S</a:t>
            </a:r>
            <a:r>
              <a:rPr sz="700" dirty="0">
                <a:latin typeface="Arial"/>
                <a:cs typeface="Arial"/>
              </a:rPr>
              <a:t>,</a:t>
            </a:r>
            <a:endParaRPr sz="700">
              <a:latin typeface="Arial"/>
              <a:cs typeface="Arial"/>
            </a:endParaRPr>
          </a:p>
          <a:p>
            <a:pPr marL="346075" algn="ctr">
              <a:lnSpc>
                <a:spcPct val="100000"/>
              </a:lnSpc>
              <a:spcBef>
                <a:spcPts val="10"/>
              </a:spcBef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346075" algn="ctr">
              <a:lnSpc>
                <a:spcPct val="100000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346075" algn="ctr">
              <a:lnSpc>
                <a:spcPts val="835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12700">
              <a:lnSpc>
                <a:spcPts val="835"/>
              </a:lnSpc>
            </a:pPr>
            <a:r>
              <a:rPr sz="700" dirty="0">
                <a:latin typeface="Arial"/>
                <a:cs typeface="Arial"/>
              </a:rPr>
              <a:t>)</a:t>
            </a:r>
            <a:r>
              <a:rPr sz="700" spc="5" dirty="0">
                <a:latin typeface="Arial"/>
                <a:cs typeface="Arial"/>
              </a:rPr>
              <a:t> </a:t>
            </a:r>
            <a:r>
              <a:rPr sz="700" spc="-5" dirty="0">
                <a:latin typeface="Arial"/>
                <a:cs typeface="Arial"/>
              </a:rPr>
              <a:t>A</a:t>
            </a:r>
            <a:r>
              <a:rPr sz="700" dirty="0"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  <a:p>
            <a:pPr marL="139700" algn="ctr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SELE</a:t>
            </a:r>
            <a:r>
              <a:rPr sz="700" spc="-10" dirty="0">
                <a:latin typeface="Arial"/>
                <a:cs typeface="Arial"/>
              </a:rPr>
              <a:t>C</a:t>
            </a:r>
            <a:r>
              <a:rPr sz="700" dirty="0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  <a:p>
            <a:pPr marL="1511300" marR="5080">
              <a:lnSpc>
                <a:spcPct val="100000"/>
              </a:lnSpc>
              <a:spcBef>
                <a:spcPts val="10"/>
              </a:spcBef>
            </a:pPr>
            <a:r>
              <a:rPr sz="700" dirty="0">
                <a:latin typeface="MS UI Gothic"/>
                <a:cs typeface="MS UI Gothic"/>
              </a:rPr>
              <a:t>患者</a:t>
            </a:r>
            <a:r>
              <a:rPr sz="700" dirty="0">
                <a:latin typeface="Arial"/>
                <a:cs typeface="Arial"/>
              </a:rPr>
              <a:t>I</a:t>
            </a:r>
            <a:r>
              <a:rPr sz="700" spc="-5" dirty="0">
                <a:latin typeface="Arial"/>
                <a:cs typeface="Arial"/>
              </a:rPr>
              <a:t>D</a:t>
            </a:r>
            <a:r>
              <a:rPr sz="700" dirty="0">
                <a:latin typeface="Arial"/>
                <a:cs typeface="Arial"/>
              </a:rPr>
              <a:t>, </a:t>
            </a:r>
            <a:r>
              <a:rPr sz="700" spc="45" dirty="0">
                <a:latin typeface="MS UI Gothic"/>
                <a:cs typeface="MS UI Gothic"/>
              </a:rPr>
              <a:t>氏名ローマ</a:t>
            </a:r>
            <a:r>
              <a:rPr sz="700" spc="50" dirty="0">
                <a:latin typeface="MS UI Gothic"/>
                <a:cs typeface="MS UI Gothic"/>
              </a:rPr>
              <a:t>字</a:t>
            </a:r>
            <a:r>
              <a:rPr sz="700" dirty="0">
                <a:latin typeface="Arial"/>
                <a:cs typeface="Arial"/>
              </a:rPr>
              <a:t>,</a:t>
            </a:r>
            <a:endParaRPr sz="700">
              <a:latin typeface="Arial"/>
              <a:cs typeface="Arial"/>
            </a:endParaRPr>
          </a:p>
          <a:p>
            <a:pPr marR="318135" algn="r">
              <a:lnSpc>
                <a:spcPct val="100000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R="318135" algn="r">
              <a:lnSpc>
                <a:spcPts val="835"/>
              </a:lnSpc>
            </a:pPr>
            <a:r>
              <a:rPr sz="700" dirty="0">
                <a:latin typeface="MS UI Gothic"/>
                <a:cs typeface="MS UI Gothic"/>
              </a:rPr>
              <a:t>・</a:t>
            </a:r>
            <a:endParaRPr sz="700">
              <a:latin typeface="MS UI Gothic"/>
              <a:cs typeface="MS UI Gothic"/>
            </a:endParaRPr>
          </a:p>
          <a:p>
            <a:pPr marL="106045" algn="ctr">
              <a:lnSpc>
                <a:spcPts val="835"/>
              </a:lnSpc>
            </a:pPr>
            <a:r>
              <a:rPr sz="700" spc="-5" dirty="0">
                <a:latin typeface="Arial"/>
                <a:cs typeface="Arial"/>
              </a:rPr>
              <a:t>FROM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29236" y="5041994"/>
            <a:ext cx="52197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b="1" dirty="0">
                <a:solidFill>
                  <a:srgbClr val="0000FF"/>
                </a:solidFill>
                <a:latin typeface="Arial"/>
                <a:cs typeface="Arial"/>
              </a:rPr>
              <a:t>VIE</a:t>
            </a:r>
            <a:r>
              <a:rPr sz="700" b="1" spc="-5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700" b="1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の</a:t>
            </a:r>
            <a:r>
              <a:rPr sz="700" b="1" dirty="0">
                <a:solidFill>
                  <a:srgbClr val="0000FF"/>
                </a:solidFill>
                <a:latin typeface="Microsoft JhengHei"/>
                <a:cs typeface="Microsoft JhengHei"/>
              </a:rPr>
              <a:t>作成</a:t>
            </a:r>
            <a:endParaRPr sz="700">
              <a:latin typeface="Microsoft JhengHei"/>
              <a:cs typeface="Microsoft JhengHe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40397" y="6535538"/>
            <a:ext cx="73914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45" dirty="0">
                <a:latin typeface="MS UI Gothic"/>
                <a:cs typeface="MS UI Gothic"/>
              </a:rPr>
              <a:t>患者情報テーブル</a:t>
            </a:r>
            <a:r>
              <a:rPr sz="700" dirty="0">
                <a:latin typeface="Arial"/>
                <a:cs typeface="Arial"/>
              </a:rPr>
              <a:t>;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555121" y="4130040"/>
            <a:ext cx="1517650" cy="872490"/>
          </a:xfrm>
          <a:custGeom>
            <a:avLst/>
            <a:gdLst/>
            <a:ahLst/>
            <a:cxnLst/>
            <a:rect l="l" t="t" r="r" b="b"/>
            <a:pathLst>
              <a:path w="1517650" h="872489">
                <a:moveTo>
                  <a:pt x="61512" y="826451"/>
                </a:moveTo>
                <a:lnTo>
                  <a:pt x="47244" y="801624"/>
                </a:lnTo>
                <a:lnTo>
                  <a:pt x="0" y="872490"/>
                </a:lnTo>
                <a:lnTo>
                  <a:pt x="50292" y="869795"/>
                </a:lnTo>
                <a:lnTo>
                  <a:pt x="50292" y="832866"/>
                </a:lnTo>
                <a:lnTo>
                  <a:pt x="61512" y="826451"/>
                </a:lnTo>
                <a:close/>
              </a:path>
              <a:path w="1517650" h="872489">
                <a:moveTo>
                  <a:pt x="70887" y="842763"/>
                </a:moveTo>
                <a:lnTo>
                  <a:pt x="61512" y="826451"/>
                </a:lnTo>
                <a:lnTo>
                  <a:pt x="50292" y="832866"/>
                </a:lnTo>
                <a:lnTo>
                  <a:pt x="60198" y="848868"/>
                </a:lnTo>
                <a:lnTo>
                  <a:pt x="70887" y="842763"/>
                </a:lnTo>
                <a:close/>
              </a:path>
              <a:path w="1517650" h="872489">
                <a:moveTo>
                  <a:pt x="85344" y="867918"/>
                </a:moveTo>
                <a:lnTo>
                  <a:pt x="70887" y="842763"/>
                </a:lnTo>
                <a:lnTo>
                  <a:pt x="60198" y="848868"/>
                </a:lnTo>
                <a:lnTo>
                  <a:pt x="50292" y="832866"/>
                </a:lnTo>
                <a:lnTo>
                  <a:pt x="50292" y="869795"/>
                </a:lnTo>
                <a:lnTo>
                  <a:pt x="85344" y="867918"/>
                </a:lnTo>
                <a:close/>
              </a:path>
              <a:path w="1517650" h="872489">
                <a:moveTo>
                  <a:pt x="1517142" y="16764"/>
                </a:moveTo>
                <a:lnTo>
                  <a:pt x="1507236" y="0"/>
                </a:lnTo>
                <a:lnTo>
                  <a:pt x="61512" y="826451"/>
                </a:lnTo>
                <a:lnTo>
                  <a:pt x="70887" y="842763"/>
                </a:lnTo>
                <a:lnTo>
                  <a:pt x="1517142" y="1676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413389" y="5290568"/>
            <a:ext cx="1149985" cy="874394"/>
          </a:xfrm>
          <a:custGeom>
            <a:avLst/>
            <a:gdLst/>
            <a:ahLst/>
            <a:cxnLst/>
            <a:rect l="l" t="t" r="r" b="b"/>
            <a:pathLst>
              <a:path w="1149985" h="874395">
                <a:moveTo>
                  <a:pt x="309372" y="749339"/>
                </a:moveTo>
                <a:lnTo>
                  <a:pt x="309372" y="647697"/>
                </a:lnTo>
                <a:lnTo>
                  <a:pt x="0" y="874011"/>
                </a:lnTo>
                <a:lnTo>
                  <a:pt x="309372" y="749339"/>
                </a:lnTo>
                <a:close/>
              </a:path>
              <a:path w="1149985" h="874395">
                <a:moveTo>
                  <a:pt x="1149858" y="540255"/>
                </a:moveTo>
                <a:lnTo>
                  <a:pt x="1149855" y="107466"/>
                </a:lnTo>
                <a:lnTo>
                  <a:pt x="1141215" y="65423"/>
                </a:lnTo>
                <a:lnTo>
                  <a:pt x="1118091" y="31287"/>
                </a:lnTo>
                <a:lnTo>
                  <a:pt x="1083798" y="8372"/>
                </a:lnTo>
                <a:lnTo>
                  <a:pt x="1041755" y="4"/>
                </a:lnTo>
                <a:lnTo>
                  <a:pt x="249200" y="0"/>
                </a:lnTo>
                <a:lnTo>
                  <a:pt x="234512" y="1065"/>
                </a:lnTo>
                <a:lnTo>
                  <a:pt x="194737" y="14902"/>
                </a:lnTo>
                <a:lnTo>
                  <a:pt x="163972" y="42118"/>
                </a:lnTo>
                <a:lnTo>
                  <a:pt x="145536" y="79396"/>
                </a:lnTo>
                <a:lnTo>
                  <a:pt x="141732" y="108201"/>
                </a:lnTo>
                <a:lnTo>
                  <a:pt x="141732" y="540355"/>
                </a:lnTo>
                <a:lnTo>
                  <a:pt x="150201" y="582183"/>
                </a:lnTo>
                <a:lnTo>
                  <a:pt x="173292" y="616297"/>
                </a:lnTo>
                <a:lnTo>
                  <a:pt x="207654" y="639277"/>
                </a:lnTo>
                <a:lnTo>
                  <a:pt x="249200" y="647648"/>
                </a:lnTo>
                <a:lnTo>
                  <a:pt x="309372" y="647697"/>
                </a:lnTo>
                <a:lnTo>
                  <a:pt x="309372" y="749339"/>
                </a:lnTo>
                <a:lnTo>
                  <a:pt x="561594" y="647697"/>
                </a:lnTo>
                <a:lnTo>
                  <a:pt x="1041755" y="647697"/>
                </a:lnTo>
                <a:lnTo>
                  <a:pt x="1056518" y="646706"/>
                </a:lnTo>
                <a:lnTo>
                  <a:pt x="1096515" y="633018"/>
                </a:lnTo>
                <a:lnTo>
                  <a:pt x="1127469" y="605921"/>
                </a:lnTo>
                <a:lnTo>
                  <a:pt x="1146027" y="568836"/>
                </a:lnTo>
                <a:lnTo>
                  <a:pt x="1148879" y="554847"/>
                </a:lnTo>
                <a:lnTo>
                  <a:pt x="1149858" y="540255"/>
                </a:lnTo>
                <a:close/>
              </a:path>
            </a:pathLst>
          </a:custGeom>
          <a:solidFill>
            <a:srgbClr val="BBE0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08055" y="5285994"/>
            <a:ext cx="1160145" cy="883919"/>
          </a:xfrm>
          <a:custGeom>
            <a:avLst/>
            <a:gdLst/>
            <a:ahLst/>
            <a:cxnLst/>
            <a:rect l="l" t="t" r="r" b="b"/>
            <a:pathLst>
              <a:path w="1160145" h="883920">
                <a:moveTo>
                  <a:pt x="1150619" y="589774"/>
                </a:moveTo>
                <a:lnTo>
                  <a:pt x="1150619" y="544829"/>
                </a:lnTo>
                <a:lnTo>
                  <a:pt x="1149857" y="555497"/>
                </a:lnTo>
                <a:lnTo>
                  <a:pt x="1148333" y="565403"/>
                </a:lnTo>
                <a:lnTo>
                  <a:pt x="1131837" y="603728"/>
                </a:lnTo>
                <a:lnTo>
                  <a:pt x="1103967" y="630854"/>
                </a:lnTo>
                <a:lnTo>
                  <a:pt x="1067561" y="646175"/>
                </a:lnTo>
                <a:lnTo>
                  <a:pt x="566165" y="647699"/>
                </a:lnTo>
                <a:lnTo>
                  <a:pt x="565403" y="648461"/>
                </a:lnTo>
                <a:lnTo>
                  <a:pt x="39355" y="859737"/>
                </a:lnTo>
                <a:lnTo>
                  <a:pt x="8381" y="882395"/>
                </a:lnTo>
                <a:lnTo>
                  <a:pt x="3889" y="874160"/>
                </a:lnTo>
                <a:lnTo>
                  <a:pt x="3047" y="874776"/>
                </a:lnTo>
                <a:lnTo>
                  <a:pt x="761" y="876300"/>
                </a:lnTo>
                <a:lnTo>
                  <a:pt x="0" y="879347"/>
                </a:lnTo>
                <a:lnTo>
                  <a:pt x="1523" y="880871"/>
                </a:lnTo>
                <a:lnTo>
                  <a:pt x="2285" y="883157"/>
                </a:lnTo>
                <a:lnTo>
                  <a:pt x="5333" y="883919"/>
                </a:lnTo>
                <a:lnTo>
                  <a:pt x="7619" y="883157"/>
                </a:lnTo>
                <a:lnTo>
                  <a:pt x="566927" y="657765"/>
                </a:lnTo>
                <a:lnTo>
                  <a:pt x="566927" y="657605"/>
                </a:lnTo>
                <a:lnTo>
                  <a:pt x="569213" y="656844"/>
                </a:lnTo>
                <a:lnTo>
                  <a:pt x="569213" y="657605"/>
                </a:lnTo>
                <a:lnTo>
                  <a:pt x="1047749" y="657605"/>
                </a:lnTo>
                <a:lnTo>
                  <a:pt x="1086722" y="650372"/>
                </a:lnTo>
                <a:lnTo>
                  <a:pt x="1120338" y="630451"/>
                </a:lnTo>
                <a:lnTo>
                  <a:pt x="1145332" y="600252"/>
                </a:lnTo>
                <a:lnTo>
                  <a:pt x="1150619" y="589774"/>
                </a:lnTo>
                <a:close/>
              </a:path>
              <a:path w="1160145" h="883920">
                <a:moveTo>
                  <a:pt x="4430" y="873764"/>
                </a:moveTo>
                <a:lnTo>
                  <a:pt x="3809" y="874013"/>
                </a:lnTo>
                <a:lnTo>
                  <a:pt x="3889" y="874160"/>
                </a:lnTo>
                <a:lnTo>
                  <a:pt x="4430" y="873764"/>
                </a:lnTo>
                <a:close/>
              </a:path>
              <a:path w="1160145" h="883920">
                <a:moveTo>
                  <a:pt x="39355" y="859737"/>
                </a:moveTo>
                <a:lnTo>
                  <a:pt x="4430" y="873764"/>
                </a:lnTo>
                <a:lnTo>
                  <a:pt x="3889" y="874160"/>
                </a:lnTo>
                <a:lnTo>
                  <a:pt x="8381" y="882395"/>
                </a:lnTo>
                <a:lnTo>
                  <a:pt x="39355" y="859737"/>
                </a:lnTo>
                <a:close/>
              </a:path>
              <a:path w="1160145" h="883920">
                <a:moveTo>
                  <a:pt x="314705" y="658311"/>
                </a:moveTo>
                <a:lnTo>
                  <a:pt x="314705" y="657605"/>
                </a:lnTo>
                <a:lnTo>
                  <a:pt x="299920" y="657605"/>
                </a:lnTo>
                <a:lnTo>
                  <a:pt x="4430" y="873764"/>
                </a:lnTo>
                <a:lnTo>
                  <a:pt x="39355" y="859737"/>
                </a:lnTo>
                <a:lnTo>
                  <a:pt x="314705" y="658311"/>
                </a:lnTo>
                <a:close/>
              </a:path>
              <a:path w="1160145" h="883920">
                <a:moveTo>
                  <a:pt x="1159763" y="544829"/>
                </a:moveTo>
                <a:lnTo>
                  <a:pt x="1159763" y="112013"/>
                </a:lnTo>
                <a:lnTo>
                  <a:pt x="1159001" y="100583"/>
                </a:lnTo>
                <a:lnTo>
                  <a:pt x="1146047" y="58673"/>
                </a:lnTo>
                <a:lnTo>
                  <a:pt x="1118615" y="25145"/>
                </a:lnTo>
                <a:lnTo>
                  <a:pt x="1080481" y="4564"/>
                </a:lnTo>
                <a:lnTo>
                  <a:pt x="1058417" y="0"/>
                </a:lnTo>
                <a:lnTo>
                  <a:pt x="254507" y="0"/>
                </a:lnTo>
                <a:lnTo>
                  <a:pt x="205554" y="11119"/>
                </a:lnTo>
                <a:lnTo>
                  <a:pt x="173747" y="34404"/>
                </a:lnTo>
                <a:lnTo>
                  <a:pt x="151599" y="66820"/>
                </a:lnTo>
                <a:lnTo>
                  <a:pt x="142493" y="101345"/>
                </a:lnTo>
                <a:lnTo>
                  <a:pt x="142493" y="382523"/>
                </a:lnTo>
                <a:lnTo>
                  <a:pt x="142861" y="556481"/>
                </a:lnTo>
                <a:lnTo>
                  <a:pt x="145031" y="570249"/>
                </a:lnTo>
                <a:lnTo>
                  <a:pt x="148963" y="583469"/>
                </a:lnTo>
                <a:lnTo>
                  <a:pt x="151637" y="589504"/>
                </a:lnTo>
                <a:lnTo>
                  <a:pt x="151637" y="112775"/>
                </a:lnTo>
                <a:lnTo>
                  <a:pt x="152399" y="102107"/>
                </a:lnTo>
                <a:lnTo>
                  <a:pt x="164955" y="62398"/>
                </a:lnTo>
                <a:lnTo>
                  <a:pt x="190112" y="32202"/>
                </a:lnTo>
                <a:lnTo>
                  <a:pt x="224789" y="13715"/>
                </a:lnTo>
                <a:lnTo>
                  <a:pt x="1047749" y="9198"/>
                </a:lnTo>
                <a:lnTo>
                  <a:pt x="1057655" y="9905"/>
                </a:lnTo>
                <a:lnTo>
                  <a:pt x="1096517" y="22097"/>
                </a:lnTo>
                <a:lnTo>
                  <a:pt x="1126997" y="47243"/>
                </a:lnTo>
                <a:lnTo>
                  <a:pt x="1146047" y="82295"/>
                </a:lnTo>
                <a:lnTo>
                  <a:pt x="1150619" y="112775"/>
                </a:lnTo>
                <a:lnTo>
                  <a:pt x="1150619" y="589774"/>
                </a:lnTo>
                <a:lnTo>
                  <a:pt x="1151381" y="588263"/>
                </a:lnTo>
                <a:lnTo>
                  <a:pt x="1155191" y="577595"/>
                </a:lnTo>
                <a:lnTo>
                  <a:pt x="1157477" y="566927"/>
                </a:lnTo>
                <a:lnTo>
                  <a:pt x="1159001" y="556259"/>
                </a:lnTo>
                <a:lnTo>
                  <a:pt x="1159763" y="544829"/>
                </a:lnTo>
                <a:close/>
              </a:path>
              <a:path w="1160145" h="883920">
                <a:moveTo>
                  <a:pt x="320039" y="653033"/>
                </a:moveTo>
                <a:lnTo>
                  <a:pt x="319277" y="651510"/>
                </a:lnTo>
                <a:lnTo>
                  <a:pt x="319277" y="649224"/>
                </a:lnTo>
                <a:lnTo>
                  <a:pt x="316991" y="647699"/>
                </a:lnTo>
                <a:lnTo>
                  <a:pt x="247057" y="647391"/>
                </a:lnTo>
                <a:lnTo>
                  <a:pt x="206467" y="635611"/>
                </a:lnTo>
                <a:lnTo>
                  <a:pt x="174738" y="609467"/>
                </a:lnTo>
                <a:lnTo>
                  <a:pt x="155585" y="572676"/>
                </a:lnTo>
                <a:lnTo>
                  <a:pt x="151637" y="544068"/>
                </a:lnTo>
                <a:lnTo>
                  <a:pt x="151637" y="589504"/>
                </a:lnTo>
                <a:lnTo>
                  <a:pt x="179595" y="628328"/>
                </a:lnTo>
                <a:lnTo>
                  <a:pt x="214403" y="650001"/>
                </a:lnTo>
                <a:lnTo>
                  <a:pt x="254507" y="657564"/>
                </a:lnTo>
                <a:lnTo>
                  <a:pt x="299920" y="657605"/>
                </a:lnTo>
                <a:lnTo>
                  <a:pt x="312419" y="648461"/>
                </a:lnTo>
                <a:lnTo>
                  <a:pt x="314705" y="657605"/>
                </a:lnTo>
                <a:lnTo>
                  <a:pt x="314705" y="658311"/>
                </a:lnTo>
                <a:lnTo>
                  <a:pt x="317753" y="656082"/>
                </a:lnTo>
                <a:lnTo>
                  <a:pt x="319277" y="655319"/>
                </a:lnTo>
                <a:lnTo>
                  <a:pt x="320039" y="653033"/>
                </a:lnTo>
                <a:close/>
              </a:path>
              <a:path w="1160145" h="883920">
                <a:moveTo>
                  <a:pt x="314705" y="657605"/>
                </a:moveTo>
                <a:lnTo>
                  <a:pt x="312419" y="648461"/>
                </a:lnTo>
                <a:lnTo>
                  <a:pt x="299920" y="657605"/>
                </a:lnTo>
                <a:lnTo>
                  <a:pt x="314705" y="657605"/>
                </a:lnTo>
                <a:close/>
              </a:path>
              <a:path w="1160145" h="883920">
                <a:moveTo>
                  <a:pt x="569213" y="656844"/>
                </a:moveTo>
                <a:lnTo>
                  <a:pt x="566927" y="657605"/>
                </a:lnTo>
                <a:lnTo>
                  <a:pt x="567323" y="657605"/>
                </a:lnTo>
                <a:lnTo>
                  <a:pt x="569213" y="656844"/>
                </a:lnTo>
                <a:close/>
              </a:path>
              <a:path w="1160145" h="883920">
                <a:moveTo>
                  <a:pt x="567323" y="657605"/>
                </a:moveTo>
                <a:lnTo>
                  <a:pt x="566927" y="657605"/>
                </a:lnTo>
                <a:lnTo>
                  <a:pt x="566927" y="657765"/>
                </a:lnTo>
                <a:lnTo>
                  <a:pt x="567323" y="657605"/>
                </a:lnTo>
                <a:close/>
              </a:path>
              <a:path w="1160145" h="883920">
                <a:moveTo>
                  <a:pt x="569213" y="657605"/>
                </a:moveTo>
                <a:lnTo>
                  <a:pt x="569213" y="656844"/>
                </a:lnTo>
                <a:lnTo>
                  <a:pt x="567323" y="657605"/>
                </a:lnTo>
                <a:lnTo>
                  <a:pt x="569213" y="6576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665097" y="5380022"/>
            <a:ext cx="75946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dirty="0">
                <a:latin typeface="Meiryo UI"/>
                <a:cs typeface="Meiryo UI"/>
              </a:rPr>
              <a:t>Viewは </a:t>
            </a:r>
            <a:r>
              <a:rPr sz="1200" spc="-5" dirty="0">
                <a:latin typeface="Meiryo UI"/>
                <a:cs typeface="Meiryo UI"/>
              </a:rPr>
              <a:t>各社で作成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81327" y="6327281"/>
            <a:ext cx="352742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95" dirty="0">
                <a:latin typeface="MS UI Gothic"/>
                <a:cs typeface="MS UI Gothic"/>
              </a:rPr>
              <a:t>関連づけ</a:t>
            </a:r>
            <a:r>
              <a:rPr sz="1800" spc="45" dirty="0">
                <a:latin typeface="MS UI Gothic"/>
                <a:cs typeface="MS UI Gothic"/>
              </a:rPr>
              <a:t>「</a:t>
            </a:r>
            <a:r>
              <a:rPr sz="1800" dirty="0">
                <a:latin typeface="Arial"/>
                <a:cs typeface="Arial"/>
              </a:rPr>
              <a:t>CD</a:t>
            </a:r>
            <a:r>
              <a:rPr sz="1800" spc="-5" dirty="0">
                <a:latin typeface="Arial"/>
                <a:cs typeface="Arial"/>
              </a:rPr>
              <a:t>A</a:t>
            </a:r>
            <a:r>
              <a:rPr sz="1800" spc="110" dirty="0">
                <a:latin typeface="MS UI Gothic"/>
                <a:cs typeface="MS UI Gothic"/>
              </a:rPr>
              <a:t>マッピング仕様」参照</a:t>
            </a:r>
            <a:endParaRPr sz="1800">
              <a:latin typeface="MS UI Gothic"/>
              <a:cs typeface="MS UI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191647" y="6374891"/>
            <a:ext cx="711835" cy="152400"/>
          </a:xfrm>
          <a:custGeom>
            <a:avLst/>
            <a:gdLst/>
            <a:ahLst/>
            <a:cxnLst/>
            <a:rect l="l" t="t" r="r" b="b"/>
            <a:pathLst>
              <a:path w="711835" h="152400">
                <a:moveTo>
                  <a:pt x="152400" y="51054"/>
                </a:moveTo>
                <a:lnTo>
                  <a:pt x="152400" y="0"/>
                </a:lnTo>
                <a:lnTo>
                  <a:pt x="0" y="76200"/>
                </a:lnTo>
                <a:lnTo>
                  <a:pt x="126492" y="139446"/>
                </a:lnTo>
                <a:lnTo>
                  <a:pt x="126492" y="51054"/>
                </a:lnTo>
                <a:lnTo>
                  <a:pt x="152400" y="51054"/>
                </a:lnTo>
                <a:close/>
              </a:path>
              <a:path w="711835" h="152400">
                <a:moveTo>
                  <a:pt x="711708" y="101346"/>
                </a:moveTo>
                <a:lnTo>
                  <a:pt x="711708" y="51054"/>
                </a:lnTo>
                <a:lnTo>
                  <a:pt x="126492" y="51054"/>
                </a:lnTo>
                <a:lnTo>
                  <a:pt x="126492" y="101346"/>
                </a:lnTo>
                <a:lnTo>
                  <a:pt x="711708" y="101346"/>
                </a:lnTo>
                <a:close/>
              </a:path>
              <a:path w="711835" h="152400">
                <a:moveTo>
                  <a:pt x="152400" y="152400"/>
                </a:moveTo>
                <a:lnTo>
                  <a:pt x="152400" y="101346"/>
                </a:lnTo>
                <a:lnTo>
                  <a:pt x="126492" y="101346"/>
                </a:lnTo>
                <a:lnTo>
                  <a:pt x="126492" y="139446"/>
                </a:lnTo>
                <a:lnTo>
                  <a:pt x="152400" y="1524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14</a:t>
            </a:fld>
            <a:endParaRPr spc="-10" dirty="0"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ツール</a:t>
            </a:r>
            <a:r>
              <a:rPr lang="ja-JP" altLang="en-US"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lang="ja-JP" altLang="en-US" sz="3200" spc="-35" dirty="0" smtClean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15</a:t>
            </a:fld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・最後に</a:t>
            </a:r>
          </a:p>
          <a:p>
            <a:pPr marL="116205" marR="5080">
              <a:lnSpc>
                <a:spcPct val="120000"/>
              </a:lnSpc>
            </a:pPr>
            <a:r>
              <a:rPr dirty="0"/>
              <a:t>データベース環境として、Orcale、SQL</a:t>
            </a:r>
            <a:r>
              <a:rPr spc="-5" dirty="0"/>
              <a:t> </a:t>
            </a:r>
            <a:r>
              <a:rPr dirty="0"/>
              <a:t>Serverをサポートしています が、画像診断レポート委員会として動作確認を実施したものはOrcale のみになります。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ツール</a:t>
            </a:r>
            <a:r>
              <a:rPr lang="ja-JP" altLang="en-US"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lang="ja-JP" altLang="en-US" sz="3200" spc="-35" dirty="0" smtClean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1642" y="3302835"/>
            <a:ext cx="881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29"/>
              </a:lnSpc>
            </a:pPr>
            <a:r>
              <a:rPr sz="3200" spc="-30" dirty="0">
                <a:latin typeface="Meiryo UI"/>
                <a:cs typeface="Meiryo UI"/>
              </a:rPr>
              <a:t>END</a:t>
            </a:r>
            <a:endParaRPr sz="32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774700" y="35242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160" dirty="0" smtClean="0">
                <a:solidFill>
                  <a:srgbClr val="5E5E5E"/>
                </a:solidFill>
                <a:latin typeface="MS UI Gothic"/>
                <a:cs typeface="MS UI Gothic"/>
              </a:rPr>
              <a:t>関連　</a:t>
            </a:r>
            <a:r>
              <a:rPr sz="3200" spc="160" dirty="0" err="1" smtClean="0">
                <a:solidFill>
                  <a:srgbClr val="5E5E5E"/>
                </a:solidFill>
                <a:latin typeface="MS UI Gothic"/>
                <a:cs typeface="MS UI Gothic"/>
              </a:rPr>
              <a:t>ツール</a:t>
            </a:r>
            <a:r>
              <a:rPr sz="3200" spc="-70" dirty="0" smtClean="0">
                <a:solidFill>
                  <a:srgbClr val="5E5E5E"/>
                </a:solidFill>
                <a:latin typeface="MS UI Gothic"/>
                <a:cs typeface="MS UI Gothic"/>
              </a:rPr>
              <a:t> </a:t>
            </a:r>
            <a:r>
              <a:rPr sz="3200" spc="-35" dirty="0">
                <a:solidFill>
                  <a:srgbClr val="5E5E5E"/>
                </a:solidFill>
                <a:latin typeface="MS UI Gothic"/>
                <a:cs typeface="MS UI Gothic"/>
              </a:rPr>
              <a:t>概要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6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304664" y="6958464"/>
            <a:ext cx="1818004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7" name="object 3"/>
          <p:cNvSpPr txBox="1"/>
          <p:nvPr/>
        </p:nvSpPr>
        <p:spPr>
          <a:xfrm>
            <a:off x="1211896" y="1217054"/>
            <a:ext cx="8003540" cy="5534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1945" marR="5080" indent="-309880">
              <a:lnSpc>
                <a:spcPct val="128600"/>
              </a:lnSpc>
            </a:pPr>
            <a:r>
              <a:rPr sz="2400" dirty="0" smtClean="0">
                <a:latin typeface="Meiryo UI"/>
                <a:cs typeface="Meiryo UI"/>
              </a:rPr>
              <a:t>■</a:t>
            </a:r>
            <a:r>
              <a:rPr lang="ja-JP" altLang="en-US" sz="2400" dirty="0" smtClean="0">
                <a:latin typeface="Meiryo UI"/>
                <a:cs typeface="Meiryo UI"/>
              </a:rPr>
              <a:t>各ツール概要</a:t>
            </a:r>
            <a:endParaRPr lang="en-US" altLang="ja-JP" sz="2400" dirty="0" smtClean="0">
              <a:latin typeface="Meiryo UI"/>
              <a:cs typeface="Meiryo UI"/>
            </a:endParaRPr>
          </a:p>
          <a:p>
            <a:pPr marL="321945" marR="5080" indent="-309880">
              <a:lnSpc>
                <a:spcPct val="128600"/>
              </a:lnSpc>
            </a:pP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１）</a:t>
            </a:r>
            <a:r>
              <a:rPr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ツール</a:t>
            </a:r>
            <a:endParaRPr lang="en-US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321945" marR="5080" indent="-309880">
              <a:lnSpc>
                <a:spcPct val="128600"/>
              </a:lnSpc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　　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各ベンダのデータベース構造</a:t>
            </a:r>
            <a:r>
              <a:rPr spc="-15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の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公開は不</a:t>
            </a:r>
            <a:r>
              <a:rPr spc="-15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要とし</a:t>
            </a:r>
            <a:r>
              <a:rPr spc="-2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、データベース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に格納されているレポートデータか</a:t>
            </a:r>
            <a:r>
              <a:rPr lang="ja-JP" altLang="en-US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ら</a:t>
            </a:r>
            <a:r>
              <a:rPr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、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 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 に準拠した</a:t>
            </a: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ファイル形式として出力を行います。（添付画像の出力も可能）</a:t>
            </a:r>
            <a:endParaRPr lang="en-US" altLang="ja-JP" spc="-2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２）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取込ツール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</a:t>
            </a:r>
            <a:r>
              <a:rPr lang="en-US" altLang="ja-JP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形式のファイルを各ベンダのデータベースに取り込みます。（添付画像の取込も可能）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３</a:t>
            </a: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）</a:t>
            </a:r>
            <a:r>
              <a:rPr lang="en-US" altLang="ja-JP" sz="2000" dirty="0"/>
              <a:t>CSV</a:t>
            </a:r>
            <a:r>
              <a:rPr lang="ja-JP" altLang="ja-JP" sz="2000" dirty="0"/>
              <a:t>⇒</a:t>
            </a:r>
            <a:r>
              <a:rPr lang="en-US" altLang="ja-JP" sz="2000" dirty="0"/>
              <a:t>CDA</a:t>
            </a:r>
            <a:r>
              <a:rPr lang="ja-JP" altLang="ja-JP" sz="2000" dirty="0"/>
              <a:t>変換ツール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レポートシステムなどから</a:t>
            </a: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（カンマ区切り）形式で出力されたファイルを</a:t>
            </a:r>
            <a:endParaRPr lang="en-US" altLang="ja-JP" spc="-2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</a:t>
            </a:r>
            <a:r>
              <a:rPr lang="en-US" altLang="ja-JP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形式のファイルに変換します。（添付画像の出力も可能）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2000" spc="-2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４</a:t>
            </a:r>
            <a:r>
              <a:rPr lang="ja-JP" altLang="en-US" sz="2000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）</a:t>
            </a:r>
            <a:r>
              <a:rPr lang="en-US" altLang="ja-JP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0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チェックツール</a:t>
            </a:r>
            <a:endParaRPr lang="en-US" altLang="ja-JP" sz="20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269875" marR="5080" indent="51435">
              <a:lnSpc>
                <a:spcPct val="123300"/>
              </a:lnSpc>
              <a:spcBef>
                <a:spcPts val="415"/>
              </a:spcBef>
            </a:pPr>
            <a:r>
              <a:rPr lang="en-US" altLang="ja-JP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pc="-2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ファイルが「画像診断レポート交換手順</a:t>
            </a:r>
            <a:r>
              <a:rPr lang="ja-JP" altLang="en-US" spc="-15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ガイドライン」に準拠しているかどうかのチェックを行います。</a:t>
            </a:r>
            <a:endParaRPr lang="en-US" altLang="ja-JP" spc="-15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2884476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190373" y="3412997"/>
            <a:ext cx="1800860" cy="1414780"/>
          </a:xfrm>
          <a:custGeom>
            <a:avLst/>
            <a:gdLst/>
            <a:ahLst/>
            <a:cxnLst/>
            <a:rect l="l" t="t" r="r" b="b"/>
            <a:pathLst>
              <a:path w="1800859" h="1414779">
                <a:moveTo>
                  <a:pt x="1800606" y="707136"/>
                </a:moveTo>
                <a:lnTo>
                  <a:pt x="1797621" y="649193"/>
                </a:lnTo>
                <a:lnTo>
                  <a:pt x="1788821" y="592531"/>
                </a:lnTo>
                <a:lnTo>
                  <a:pt x="1774438" y="537331"/>
                </a:lnTo>
                <a:lnTo>
                  <a:pt x="1754703" y="483778"/>
                </a:lnTo>
                <a:lnTo>
                  <a:pt x="1729847" y="432054"/>
                </a:lnTo>
                <a:lnTo>
                  <a:pt x="1700102" y="382341"/>
                </a:lnTo>
                <a:lnTo>
                  <a:pt x="1665699" y="334822"/>
                </a:lnTo>
                <a:lnTo>
                  <a:pt x="1626870" y="289681"/>
                </a:lnTo>
                <a:lnTo>
                  <a:pt x="1583846" y="247101"/>
                </a:lnTo>
                <a:lnTo>
                  <a:pt x="1536858" y="207264"/>
                </a:lnTo>
                <a:lnTo>
                  <a:pt x="1486139" y="170352"/>
                </a:lnTo>
                <a:lnTo>
                  <a:pt x="1431919" y="136550"/>
                </a:lnTo>
                <a:lnTo>
                  <a:pt x="1374431" y="106039"/>
                </a:lnTo>
                <a:lnTo>
                  <a:pt x="1313905" y="79004"/>
                </a:lnTo>
                <a:lnTo>
                  <a:pt x="1250572" y="55626"/>
                </a:lnTo>
                <a:lnTo>
                  <a:pt x="1184666" y="36088"/>
                </a:lnTo>
                <a:lnTo>
                  <a:pt x="1116416" y="20574"/>
                </a:lnTo>
                <a:lnTo>
                  <a:pt x="1046054" y="9265"/>
                </a:lnTo>
                <a:lnTo>
                  <a:pt x="973812" y="2346"/>
                </a:lnTo>
                <a:lnTo>
                  <a:pt x="899922" y="0"/>
                </a:lnTo>
                <a:lnTo>
                  <a:pt x="826140" y="2346"/>
                </a:lnTo>
                <a:lnTo>
                  <a:pt x="753995" y="9265"/>
                </a:lnTo>
                <a:lnTo>
                  <a:pt x="683721" y="20574"/>
                </a:lnTo>
                <a:lnTo>
                  <a:pt x="615549" y="36088"/>
                </a:lnTo>
                <a:lnTo>
                  <a:pt x="549711" y="55626"/>
                </a:lnTo>
                <a:lnTo>
                  <a:pt x="486439" y="79004"/>
                </a:lnTo>
                <a:lnTo>
                  <a:pt x="425965" y="106039"/>
                </a:lnTo>
                <a:lnTo>
                  <a:pt x="368521" y="136550"/>
                </a:lnTo>
                <a:lnTo>
                  <a:pt x="314339" y="170352"/>
                </a:lnTo>
                <a:lnTo>
                  <a:pt x="263651" y="207264"/>
                </a:lnTo>
                <a:lnTo>
                  <a:pt x="216690" y="247101"/>
                </a:lnTo>
                <a:lnTo>
                  <a:pt x="173687" y="289681"/>
                </a:lnTo>
                <a:lnTo>
                  <a:pt x="134874" y="334822"/>
                </a:lnTo>
                <a:lnTo>
                  <a:pt x="100483" y="382341"/>
                </a:lnTo>
                <a:lnTo>
                  <a:pt x="70746" y="432054"/>
                </a:lnTo>
                <a:lnTo>
                  <a:pt x="45896" y="483778"/>
                </a:lnTo>
                <a:lnTo>
                  <a:pt x="26164" y="537331"/>
                </a:lnTo>
                <a:lnTo>
                  <a:pt x="11783" y="592531"/>
                </a:lnTo>
                <a:lnTo>
                  <a:pt x="2984" y="649193"/>
                </a:lnTo>
                <a:lnTo>
                  <a:pt x="0" y="707136"/>
                </a:lnTo>
                <a:lnTo>
                  <a:pt x="2984" y="765181"/>
                </a:lnTo>
                <a:lnTo>
                  <a:pt x="11783" y="821925"/>
                </a:lnTo>
                <a:lnTo>
                  <a:pt x="26164" y="877187"/>
                </a:lnTo>
                <a:lnTo>
                  <a:pt x="45896" y="930786"/>
                </a:lnTo>
                <a:lnTo>
                  <a:pt x="70746" y="982539"/>
                </a:lnTo>
                <a:lnTo>
                  <a:pt x="100483" y="1032266"/>
                </a:lnTo>
                <a:lnTo>
                  <a:pt x="134874" y="1079787"/>
                </a:lnTo>
                <a:lnTo>
                  <a:pt x="173687" y="1124919"/>
                </a:lnTo>
                <a:lnTo>
                  <a:pt x="216690" y="1167481"/>
                </a:lnTo>
                <a:lnTo>
                  <a:pt x="263652" y="1207293"/>
                </a:lnTo>
                <a:lnTo>
                  <a:pt x="314339" y="1244173"/>
                </a:lnTo>
                <a:lnTo>
                  <a:pt x="368521" y="1277941"/>
                </a:lnTo>
                <a:lnTo>
                  <a:pt x="425965" y="1308414"/>
                </a:lnTo>
                <a:lnTo>
                  <a:pt x="486439" y="1335411"/>
                </a:lnTo>
                <a:lnTo>
                  <a:pt x="549711" y="1358753"/>
                </a:lnTo>
                <a:lnTo>
                  <a:pt x="615549" y="1378256"/>
                </a:lnTo>
                <a:lnTo>
                  <a:pt x="683721" y="1393741"/>
                </a:lnTo>
                <a:lnTo>
                  <a:pt x="753995" y="1405026"/>
                </a:lnTo>
                <a:lnTo>
                  <a:pt x="826140" y="1411930"/>
                </a:lnTo>
                <a:lnTo>
                  <a:pt x="899922" y="1414272"/>
                </a:lnTo>
                <a:lnTo>
                  <a:pt x="973812" y="1411930"/>
                </a:lnTo>
                <a:lnTo>
                  <a:pt x="1046054" y="1405026"/>
                </a:lnTo>
                <a:lnTo>
                  <a:pt x="1116416" y="1393741"/>
                </a:lnTo>
                <a:lnTo>
                  <a:pt x="1184666" y="1378256"/>
                </a:lnTo>
                <a:lnTo>
                  <a:pt x="1250572" y="1358753"/>
                </a:lnTo>
                <a:lnTo>
                  <a:pt x="1313905" y="1335411"/>
                </a:lnTo>
                <a:lnTo>
                  <a:pt x="1374431" y="1308414"/>
                </a:lnTo>
                <a:lnTo>
                  <a:pt x="1431919" y="1277941"/>
                </a:lnTo>
                <a:lnTo>
                  <a:pt x="1486139" y="1244173"/>
                </a:lnTo>
                <a:lnTo>
                  <a:pt x="1536858" y="1207293"/>
                </a:lnTo>
                <a:lnTo>
                  <a:pt x="1583846" y="1167481"/>
                </a:lnTo>
                <a:lnTo>
                  <a:pt x="1626870" y="1124919"/>
                </a:lnTo>
                <a:lnTo>
                  <a:pt x="1665699" y="1079787"/>
                </a:lnTo>
                <a:lnTo>
                  <a:pt x="1700102" y="1032266"/>
                </a:lnTo>
                <a:lnTo>
                  <a:pt x="1729847" y="982539"/>
                </a:lnTo>
                <a:lnTo>
                  <a:pt x="1754703" y="930786"/>
                </a:lnTo>
                <a:lnTo>
                  <a:pt x="1774438" y="877187"/>
                </a:lnTo>
                <a:lnTo>
                  <a:pt x="1788821" y="821925"/>
                </a:lnTo>
                <a:lnTo>
                  <a:pt x="1797621" y="765181"/>
                </a:lnTo>
                <a:lnTo>
                  <a:pt x="1800606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77419" y="3400044"/>
            <a:ext cx="1826260" cy="1440815"/>
          </a:xfrm>
          <a:custGeom>
            <a:avLst/>
            <a:gdLst/>
            <a:ahLst/>
            <a:cxnLst/>
            <a:rect l="l" t="t" r="r" b="b"/>
            <a:pathLst>
              <a:path w="1826259" h="1440814">
                <a:moveTo>
                  <a:pt x="1825752" y="720089"/>
                </a:moveTo>
                <a:lnTo>
                  <a:pt x="1821180" y="646175"/>
                </a:lnTo>
                <a:lnTo>
                  <a:pt x="1800854" y="553372"/>
                </a:lnTo>
                <a:lnTo>
                  <a:pt x="1781904" y="499692"/>
                </a:lnTo>
                <a:lnTo>
                  <a:pt x="1758521" y="448588"/>
                </a:lnTo>
                <a:lnTo>
                  <a:pt x="1730989" y="400087"/>
                </a:lnTo>
                <a:lnTo>
                  <a:pt x="1699595" y="354219"/>
                </a:lnTo>
                <a:lnTo>
                  <a:pt x="1664623" y="311013"/>
                </a:lnTo>
                <a:lnTo>
                  <a:pt x="1626360" y="270495"/>
                </a:lnTo>
                <a:lnTo>
                  <a:pt x="1585091" y="232697"/>
                </a:lnTo>
                <a:lnTo>
                  <a:pt x="1541101" y="197645"/>
                </a:lnTo>
                <a:lnTo>
                  <a:pt x="1494677" y="165368"/>
                </a:lnTo>
                <a:lnTo>
                  <a:pt x="1446103" y="135895"/>
                </a:lnTo>
                <a:lnTo>
                  <a:pt x="1395667" y="109254"/>
                </a:lnTo>
                <a:lnTo>
                  <a:pt x="1343652" y="85475"/>
                </a:lnTo>
                <a:lnTo>
                  <a:pt x="1290345" y="64585"/>
                </a:lnTo>
                <a:lnTo>
                  <a:pt x="1236031" y="46613"/>
                </a:lnTo>
                <a:lnTo>
                  <a:pt x="1180996" y="31588"/>
                </a:lnTo>
                <a:lnTo>
                  <a:pt x="1125525" y="19538"/>
                </a:lnTo>
                <a:lnTo>
                  <a:pt x="1069905" y="10491"/>
                </a:lnTo>
                <a:lnTo>
                  <a:pt x="1014421" y="4477"/>
                </a:lnTo>
                <a:lnTo>
                  <a:pt x="960119" y="1564"/>
                </a:lnTo>
                <a:lnTo>
                  <a:pt x="912876" y="0"/>
                </a:lnTo>
                <a:lnTo>
                  <a:pt x="865632" y="1523"/>
                </a:lnTo>
                <a:lnTo>
                  <a:pt x="810542" y="4568"/>
                </a:lnTo>
                <a:lnTo>
                  <a:pt x="755057" y="10660"/>
                </a:lnTo>
                <a:lnTo>
                  <a:pt x="699459" y="19771"/>
                </a:lnTo>
                <a:lnTo>
                  <a:pt x="644030" y="31874"/>
                </a:lnTo>
                <a:lnTo>
                  <a:pt x="589052" y="46943"/>
                </a:lnTo>
                <a:lnTo>
                  <a:pt x="534809" y="64950"/>
                </a:lnTo>
                <a:lnTo>
                  <a:pt x="481582" y="85867"/>
                </a:lnTo>
                <a:lnTo>
                  <a:pt x="429655" y="109669"/>
                </a:lnTo>
                <a:lnTo>
                  <a:pt x="379309" y="136327"/>
                </a:lnTo>
                <a:lnTo>
                  <a:pt x="330827" y="165815"/>
                </a:lnTo>
                <a:lnTo>
                  <a:pt x="284491" y="198106"/>
                </a:lnTo>
                <a:lnTo>
                  <a:pt x="240584" y="233172"/>
                </a:lnTo>
                <a:lnTo>
                  <a:pt x="199389" y="270986"/>
                </a:lnTo>
                <a:lnTo>
                  <a:pt x="161187" y="311522"/>
                </a:lnTo>
                <a:lnTo>
                  <a:pt x="126262" y="354752"/>
                </a:lnTo>
                <a:lnTo>
                  <a:pt x="94896" y="400648"/>
                </a:lnTo>
                <a:lnTo>
                  <a:pt x="67371" y="449185"/>
                </a:lnTo>
                <a:lnTo>
                  <a:pt x="43969" y="500334"/>
                </a:lnTo>
                <a:lnTo>
                  <a:pt x="24974" y="554068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851"/>
                </a:lnTo>
                <a:lnTo>
                  <a:pt x="1524" y="758189"/>
                </a:lnTo>
                <a:lnTo>
                  <a:pt x="5334" y="794765"/>
                </a:lnTo>
                <a:lnTo>
                  <a:pt x="10668" y="830579"/>
                </a:lnTo>
                <a:lnTo>
                  <a:pt x="19050" y="866394"/>
                </a:lnTo>
                <a:lnTo>
                  <a:pt x="25908" y="887402"/>
                </a:lnTo>
                <a:lnTo>
                  <a:pt x="25908" y="720089"/>
                </a:lnTo>
                <a:lnTo>
                  <a:pt x="26670" y="684275"/>
                </a:lnTo>
                <a:lnTo>
                  <a:pt x="35813" y="614933"/>
                </a:lnTo>
                <a:lnTo>
                  <a:pt x="50475" y="558123"/>
                </a:lnTo>
                <a:lnTo>
                  <a:pt x="70068" y="504049"/>
                </a:lnTo>
                <a:lnTo>
                  <a:pt x="94283" y="452736"/>
                </a:lnTo>
                <a:lnTo>
                  <a:pt x="122812" y="404208"/>
                </a:lnTo>
                <a:lnTo>
                  <a:pt x="155345" y="358488"/>
                </a:lnTo>
                <a:lnTo>
                  <a:pt x="191572" y="315601"/>
                </a:lnTo>
                <a:lnTo>
                  <a:pt x="231185" y="275569"/>
                </a:lnTo>
                <a:lnTo>
                  <a:pt x="273876" y="238418"/>
                </a:lnTo>
                <a:lnTo>
                  <a:pt x="319334" y="204170"/>
                </a:lnTo>
                <a:lnTo>
                  <a:pt x="367250" y="172850"/>
                </a:lnTo>
                <a:lnTo>
                  <a:pt x="417316" y="144481"/>
                </a:lnTo>
                <a:lnTo>
                  <a:pt x="469223" y="119087"/>
                </a:lnTo>
                <a:lnTo>
                  <a:pt x="522660" y="96693"/>
                </a:lnTo>
                <a:lnTo>
                  <a:pt x="577320" y="77321"/>
                </a:lnTo>
                <a:lnTo>
                  <a:pt x="632893" y="60996"/>
                </a:lnTo>
                <a:lnTo>
                  <a:pt x="689071" y="47742"/>
                </a:lnTo>
                <a:lnTo>
                  <a:pt x="745543" y="37582"/>
                </a:lnTo>
                <a:lnTo>
                  <a:pt x="802001" y="30541"/>
                </a:lnTo>
                <a:lnTo>
                  <a:pt x="858135" y="26641"/>
                </a:lnTo>
                <a:lnTo>
                  <a:pt x="913638" y="25907"/>
                </a:lnTo>
                <a:lnTo>
                  <a:pt x="958596" y="26657"/>
                </a:lnTo>
                <a:lnTo>
                  <a:pt x="1004316" y="29717"/>
                </a:lnTo>
                <a:lnTo>
                  <a:pt x="1057055" y="34636"/>
                </a:lnTo>
                <a:lnTo>
                  <a:pt x="1110116" y="42518"/>
                </a:lnTo>
                <a:lnTo>
                  <a:pt x="1163214" y="53327"/>
                </a:lnTo>
                <a:lnTo>
                  <a:pt x="1216064" y="67027"/>
                </a:lnTo>
                <a:lnTo>
                  <a:pt x="1268382" y="83583"/>
                </a:lnTo>
                <a:lnTo>
                  <a:pt x="1319884" y="102957"/>
                </a:lnTo>
                <a:lnTo>
                  <a:pt x="1370286" y="125113"/>
                </a:lnTo>
                <a:lnTo>
                  <a:pt x="1419303" y="150017"/>
                </a:lnTo>
                <a:lnTo>
                  <a:pt x="1466651" y="177632"/>
                </a:lnTo>
                <a:lnTo>
                  <a:pt x="1512046" y="207921"/>
                </a:lnTo>
                <a:lnTo>
                  <a:pt x="1555203" y="240848"/>
                </a:lnTo>
                <a:lnTo>
                  <a:pt x="1595839" y="276379"/>
                </a:lnTo>
                <a:lnTo>
                  <a:pt x="1633669" y="314475"/>
                </a:lnTo>
                <a:lnTo>
                  <a:pt x="1668409" y="355103"/>
                </a:lnTo>
                <a:lnTo>
                  <a:pt x="1699774" y="398224"/>
                </a:lnTo>
                <a:lnTo>
                  <a:pt x="1727480" y="443804"/>
                </a:lnTo>
                <a:lnTo>
                  <a:pt x="1751244" y="491806"/>
                </a:lnTo>
                <a:lnTo>
                  <a:pt x="1770780" y="542195"/>
                </a:lnTo>
                <a:lnTo>
                  <a:pt x="1785805" y="594933"/>
                </a:lnTo>
                <a:lnTo>
                  <a:pt x="1796033" y="649985"/>
                </a:lnTo>
                <a:lnTo>
                  <a:pt x="1800606" y="720851"/>
                </a:lnTo>
                <a:lnTo>
                  <a:pt x="1800606" y="886293"/>
                </a:lnTo>
                <a:lnTo>
                  <a:pt x="1805867" y="869663"/>
                </a:lnTo>
                <a:lnTo>
                  <a:pt x="1817932" y="814295"/>
                </a:lnTo>
                <a:lnTo>
                  <a:pt x="1824989" y="756665"/>
                </a:lnTo>
                <a:lnTo>
                  <a:pt x="1825752" y="720089"/>
                </a:lnTo>
                <a:close/>
              </a:path>
              <a:path w="1826259" h="1440814">
                <a:moveTo>
                  <a:pt x="1800606" y="886293"/>
                </a:moveTo>
                <a:lnTo>
                  <a:pt x="1800606" y="720851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623" y="846224"/>
                </a:lnTo>
                <a:lnTo>
                  <a:pt x="1770461" y="899107"/>
                </a:lnTo>
                <a:lnTo>
                  <a:pt x="1750828" y="949576"/>
                </a:lnTo>
                <a:lnTo>
                  <a:pt x="1727002" y="997603"/>
                </a:lnTo>
                <a:lnTo>
                  <a:pt x="1699264" y="1043160"/>
                </a:lnTo>
                <a:lnTo>
                  <a:pt x="1667891" y="1086219"/>
                </a:lnTo>
                <a:lnTo>
                  <a:pt x="1633164" y="1126753"/>
                </a:lnTo>
                <a:lnTo>
                  <a:pt x="1595362" y="1164734"/>
                </a:lnTo>
                <a:lnTo>
                  <a:pt x="1554765" y="1200134"/>
                </a:lnTo>
                <a:lnTo>
                  <a:pt x="1511650" y="1232925"/>
                </a:lnTo>
                <a:lnTo>
                  <a:pt x="1466299" y="1263079"/>
                </a:lnTo>
                <a:lnTo>
                  <a:pt x="1418990" y="1290569"/>
                </a:lnTo>
                <a:lnTo>
                  <a:pt x="1370002" y="1315366"/>
                </a:lnTo>
                <a:lnTo>
                  <a:pt x="1319615" y="1337444"/>
                </a:lnTo>
                <a:lnTo>
                  <a:pt x="1267974" y="1356815"/>
                </a:lnTo>
                <a:lnTo>
                  <a:pt x="1215761" y="1373326"/>
                </a:lnTo>
                <a:lnTo>
                  <a:pt x="1162853" y="1387075"/>
                </a:lnTo>
                <a:lnTo>
                  <a:pt x="1109663" y="1397993"/>
                </a:lnTo>
                <a:lnTo>
                  <a:pt x="1056470" y="1406052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5033"/>
                </a:lnTo>
                <a:lnTo>
                  <a:pt x="858910" y="1414022"/>
                </a:lnTo>
                <a:lnTo>
                  <a:pt x="804415" y="1410126"/>
                </a:lnTo>
                <a:lnTo>
                  <a:pt x="749664" y="1403357"/>
                </a:lnTo>
                <a:lnTo>
                  <a:pt x="694928" y="1393727"/>
                </a:lnTo>
                <a:lnTo>
                  <a:pt x="640480" y="1381245"/>
                </a:lnTo>
                <a:lnTo>
                  <a:pt x="586592" y="1365924"/>
                </a:lnTo>
                <a:lnTo>
                  <a:pt x="533536" y="1347775"/>
                </a:lnTo>
                <a:lnTo>
                  <a:pt x="481582" y="1326807"/>
                </a:lnTo>
                <a:lnTo>
                  <a:pt x="431010" y="1303036"/>
                </a:lnTo>
                <a:lnTo>
                  <a:pt x="382085" y="1276469"/>
                </a:lnTo>
                <a:lnTo>
                  <a:pt x="335082" y="1247117"/>
                </a:lnTo>
                <a:lnTo>
                  <a:pt x="290272" y="1214994"/>
                </a:lnTo>
                <a:lnTo>
                  <a:pt x="247927" y="1180109"/>
                </a:lnTo>
                <a:lnTo>
                  <a:pt x="208321" y="1142474"/>
                </a:lnTo>
                <a:lnTo>
                  <a:pt x="171726" y="1102100"/>
                </a:lnTo>
                <a:lnTo>
                  <a:pt x="138413" y="1058998"/>
                </a:lnTo>
                <a:lnTo>
                  <a:pt x="108655" y="1013179"/>
                </a:lnTo>
                <a:lnTo>
                  <a:pt x="82724" y="964655"/>
                </a:lnTo>
                <a:lnTo>
                  <a:pt x="60893" y="913437"/>
                </a:lnTo>
                <a:lnTo>
                  <a:pt x="43434" y="859535"/>
                </a:lnTo>
                <a:lnTo>
                  <a:pt x="30480" y="790193"/>
                </a:lnTo>
                <a:lnTo>
                  <a:pt x="25908" y="720089"/>
                </a:lnTo>
                <a:lnTo>
                  <a:pt x="25908" y="887402"/>
                </a:lnTo>
                <a:lnTo>
                  <a:pt x="37952" y="924298"/>
                </a:lnTo>
                <a:lnTo>
                  <a:pt x="61630" y="979190"/>
                </a:lnTo>
                <a:lnTo>
                  <a:pt x="89781" y="1031057"/>
                </a:lnTo>
                <a:lnTo>
                  <a:pt x="122105" y="1079890"/>
                </a:lnTo>
                <a:lnTo>
                  <a:pt x="158298" y="1125677"/>
                </a:lnTo>
                <a:lnTo>
                  <a:pt x="198058" y="1168406"/>
                </a:lnTo>
                <a:lnTo>
                  <a:pt x="241084" y="1208067"/>
                </a:lnTo>
                <a:lnTo>
                  <a:pt x="287074" y="1244648"/>
                </a:lnTo>
                <a:lnTo>
                  <a:pt x="335724" y="1278140"/>
                </a:lnTo>
                <a:lnTo>
                  <a:pt x="386734" y="1308530"/>
                </a:lnTo>
                <a:lnTo>
                  <a:pt x="439800" y="1335807"/>
                </a:lnTo>
                <a:lnTo>
                  <a:pt x="494622" y="1359961"/>
                </a:lnTo>
                <a:lnTo>
                  <a:pt x="550896" y="1380980"/>
                </a:lnTo>
                <a:lnTo>
                  <a:pt x="608321" y="1398854"/>
                </a:lnTo>
                <a:lnTo>
                  <a:pt x="666595" y="1413571"/>
                </a:lnTo>
                <a:lnTo>
                  <a:pt x="725415" y="1425120"/>
                </a:lnTo>
                <a:lnTo>
                  <a:pt x="784480" y="1433490"/>
                </a:lnTo>
                <a:lnTo>
                  <a:pt x="843487" y="1438671"/>
                </a:lnTo>
                <a:lnTo>
                  <a:pt x="902134" y="1440650"/>
                </a:lnTo>
                <a:lnTo>
                  <a:pt x="960119" y="1439417"/>
                </a:lnTo>
                <a:lnTo>
                  <a:pt x="1006602" y="1436370"/>
                </a:lnTo>
                <a:lnTo>
                  <a:pt x="1051560" y="1431797"/>
                </a:lnTo>
                <a:lnTo>
                  <a:pt x="1105899" y="1424302"/>
                </a:lnTo>
                <a:lnTo>
                  <a:pt x="1160268" y="1413790"/>
                </a:lnTo>
                <a:lnTo>
                  <a:pt x="1214386" y="1400305"/>
                </a:lnTo>
                <a:lnTo>
                  <a:pt x="1268109" y="1383838"/>
                </a:lnTo>
                <a:lnTo>
                  <a:pt x="1320751" y="1364581"/>
                </a:lnTo>
                <a:lnTo>
                  <a:pt x="1372440" y="1342426"/>
                </a:lnTo>
                <a:lnTo>
                  <a:pt x="1422758" y="1317464"/>
                </a:lnTo>
                <a:lnTo>
                  <a:pt x="1471428" y="1289739"/>
                </a:lnTo>
                <a:lnTo>
                  <a:pt x="1518168" y="1259291"/>
                </a:lnTo>
                <a:lnTo>
                  <a:pt x="1562700" y="1226162"/>
                </a:lnTo>
                <a:lnTo>
                  <a:pt x="1604743" y="1190395"/>
                </a:lnTo>
                <a:lnTo>
                  <a:pt x="1644018" y="1152031"/>
                </a:lnTo>
                <a:lnTo>
                  <a:pt x="1680244" y="1111113"/>
                </a:lnTo>
                <a:lnTo>
                  <a:pt x="1713144" y="1067681"/>
                </a:lnTo>
                <a:lnTo>
                  <a:pt x="1742435" y="1021778"/>
                </a:lnTo>
                <a:lnTo>
                  <a:pt x="1767840" y="973447"/>
                </a:lnTo>
                <a:lnTo>
                  <a:pt x="1789077" y="922727"/>
                </a:lnTo>
                <a:lnTo>
                  <a:pt x="1800606" y="886293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806332" y="3734508"/>
            <a:ext cx="56642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12700" marR="5080" indent="41910">
              <a:lnSpc>
                <a:spcPct val="100000"/>
              </a:lnSpc>
            </a:pPr>
            <a:r>
              <a:rPr sz="1800" dirty="0">
                <a:latin typeface="Meiryo UI"/>
                <a:cs typeface="Meiryo UI"/>
              </a:rPr>
              <a:t>出⼒ </a:t>
            </a:r>
            <a:r>
              <a:rPr sz="1800" spc="-5" dirty="0">
                <a:latin typeface="Meiryo UI"/>
                <a:cs typeface="Meiryo UI"/>
              </a:rPr>
              <a:t>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13623" y="1571625"/>
            <a:ext cx="3481704" cy="4590796"/>
          </a:xfrm>
          <a:custGeom>
            <a:avLst/>
            <a:gdLst/>
            <a:ahLst/>
            <a:cxnLst/>
            <a:rect l="l" t="t" r="r" b="b"/>
            <a:pathLst>
              <a:path w="3481704" h="4346575">
                <a:moveTo>
                  <a:pt x="3481578" y="4341114"/>
                </a:moveTo>
                <a:lnTo>
                  <a:pt x="3481578" y="6096"/>
                </a:lnTo>
                <a:lnTo>
                  <a:pt x="3475482" y="0"/>
                </a:lnTo>
                <a:lnTo>
                  <a:pt x="6095" y="0"/>
                </a:lnTo>
                <a:lnTo>
                  <a:pt x="0" y="6096"/>
                </a:lnTo>
                <a:lnTo>
                  <a:pt x="0" y="4341114"/>
                </a:lnTo>
                <a:lnTo>
                  <a:pt x="6096" y="4346448"/>
                </a:lnTo>
                <a:lnTo>
                  <a:pt x="12954" y="4346448"/>
                </a:lnTo>
                <a:lnTo>
                  <a:pt x="12954" y="25908"/>
                </a:lnTo>
                <a:lnTo>
                  <a:pt x="25146" y="12954"/>
                </a:lnTo>
                <a:lnTo>
                  <a:pt x="25146" y="25908"/>
                </a:lnTo>
                <a:lnTo>
                  <a:pt x="3455670" y="25908"/>
                </a:lnTo>
                <a:lnTo>
                  <a:pt x="3455670" y="12954"/>
                </a:lnTo>
                <a:lnTo>
                  <a:pt x="3468624" y="25908"/>
                </a:lnTo>
                <a:lnTo>
                  <a:pt x="3468624" y="4346448"/>
                </a:lnTo>
                <a:lnTo>
                  <a:pt x="3475482" y="4346448"/>
                </a:lnTo>
                <a:lnTo>
                  <a:pt x="3481578" y="4341114"/>
                </a:lnTo>
                <a:close/>
              </a:path>
              <a:path w="3481704" h="4346575">
                <a:moveTo>
                  <a:pt x="25146" y="25908"/>
                </a:moveTo>
                <a:lnTo>
                  <a:pt x="25146" y="12954"/>
                </a:lnTo>
                <a:lnTo>
                  <a:pt x="12954" y="25908"/>
                </a:lnTo>
                <a:lnTo>
                  <a:pt x="25146" y="25908"/>
                </a:lnTo>
                <a:close/>
              </a:path>
              <a:path w="3481704" h="4346575">
                <a:moveTo>
                  <a:pt x="25146" y="4321302"/>
                </a:moveTo>
                <a:lnTo>
                  <a:pt x="25146" y="25908"/>
                </a:lnTo>
                <a:lnTo>
                  <a:pt x="12954" y="25908"/>
                </a:lnTo>
                <a:lnTo>
                  <a:pt x="12954" y="4321302"/>
                </a:lnTo>
                <a:lnTo>
                  <a:pt x="25146" y="4321302"/>
                </a:lnTo>
                <a:close/>
              </a:path>
              <a:path w="3481704" h="4346575">
                <a:moveTo>
                  <a:pt x="3468624" y="4321302"/>
                </a:moveTo>
                <a:lnTo>
                  <a:pt x="12954" y="4321302"/>
                </a:lnTo>
                <a:lnTo>
                  <a:pt x="25146" y="4334256"/>
                </a:lnTo>
                <a:lnTo>
                  <a:pt x="25146" y="4346448"/>
                </a:lnTo>
                <a:lnTo>
                  <a:pt x="3455670" y="4346448"/>
                </a:lnTo>
                <a:lnTo>
                  <a:pt x="3455670" y="4334256"/>
                </a:lnTo>
                <a:lnTo>
                  <a:pt x="3468624" y="4321302"/>
                </a:lnTo>
                <a:close/>
              </a:path>
              <a:path w="3481704" h="4346575">
                <a:moveTo>
                  <a:pt x="25146" y="4346448"/>
                </a:moveTo>
                <a:lnTo>
                  <a:pt x="25146" y="4334256"/>
                </a:lnTo>
                <a:lnTo>
                  <a:pt x="12954" y="4321302"/>
                </a:lnTo>
                <a:lnTo>
                  <a:pt x="12954" y="4346448"/>
                </a:lnTo>
                <a:lnTo>
                  <a:pt x="25146" y="4346448"/>
                </a:lnTo>
                <a:close/>
              </a:path>
              <a:path w="3481704" h="4346575">
                <a:moveTo>
                  <a:pt x="3468624" y="25908"/>
                </a:moveTo>
                <a:lnTo>
                  <a:pt x="3455670" y="12954"/>
                </a:lnTo>
                <a:lnTo>
                  <a:pt x="3455670" y="25908"/>
                </a:lnTo>
                <a:lnTo>
                  <a:pt x="3468624" y="25908"/>
                </a:lnTo>
                <a:close/>
              </a:path>
              <a:path w="3481704" h="4346575">
                <a:moveTo>
                  <a:pt x="3468624" y="4321302"/>
                </a:moveTo>
                <a:lnTo>
                  <a:pt x="3468624" y="25908"/>
                </a:lnTo>
                <a:lnTo>
                  <a:pt x="3455670" y="25908"/>
                </a:lnTo>
                <a:lnTo>
                  <a:pt x="3455670" y="4321302"/>
                </a:lnTo>
                <a:lnTo>
                  <a:pt x="3468624" y="4321302"/>
                </a:lnTo>
                <a:close/>
              </a:path>
              <a:path w="3481704" h="4346575">
                <a:moveTo>
                  <a:pt x="3468624" y="4346448"/>
                </a:moveTo>
                <a:lnTo>
                  <a:pt x="3468624" y="4321302"/>
                </a:lnTo>
                <a:lnTo>
                  <a:pt x="3455670" y="4334256"/>
                </a:lnTo>
                <a:lnTo>
                  <a:pt x="3455670" y="4346448"/>
                </a:lnTo>
                <a:lnTo>
                  <a:pt x="3468624" y="4346448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18603" y="1085976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000" indent="-622935">
              <a:lnSpc>
                <a:spcPct val="100000"/>
              </a:lnSpc>
            </a:pPr>
            <a:r>
              <a:rPr sz="24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■</a:t>
            </a:r>
            <a:r>
              <a:rPr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240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出力</a:t>
            </a:r>
            <a:r>
              <a:rPr lang="ja-JP" altLang="en-US"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ツール　</a:t>
            </a:r>
            <a:r>
              <a:rPr sz="2400" dirty="0" err="1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データフロ</a:t>
            </a:r>
            <a:r>
              <a:rPr sz="2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ー</a:t>
            </a:r>
            <a:endParaRPr sz="2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46300" y="2825637"/>
            <a:ext cx="5410200" cy="30594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2222257" y="3146383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lang="ja-JP" altLang="en-US" sz="800" spc="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S UI Gothic"/>
              </a:rPr>
              <a:t>患者情報</a:t>
            </a:r>
            <a:endParaRPr lang="en-US" altLang="ja-JP" sz="800" spc="10" dirty="0" smtClean="0">
              <a:latin typeface="MS UI Gothic" panose="020B0600070205080204" pitchFamily="50" charset="-128"/>
              <a:ea typeface="MS UI Gothic" panose="020B0600070205080204" pitchFamily="50" charset="-128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lang="ja-JP" altLang="en-US" sz="800" spc="10" dirty="0">
                <a:latin typeface="MS UI Gothic" panose="020B0600070205080204" pitchFamily="50" charset="-128"/>
                <a:ea typeface="MS UI Gothic" panose="020B0600070205080204" pitchFamily="50" charset="-128"/>
                <a:cs typeface="MS UI Gothic"/>
              </a:rPr>
              <a:t>テーブル</a:t>
            </a:r>
            <a:endParaRPr sz="800" dirty="0">
              <a:latin typeface="MS UI Gothic" panose="020B0600070205080204" pitchFamily="50" charset="-128"/>
              <a:ea typeface="MS UI Gothic" panose="020B0600070205080204" pitchFamily="50" charset="-128"/>
              <a:cs typeface="MS UI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42749" y="4735857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所見情報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75131" y="3147087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患者情報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75131" y="4082823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検査情報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86027" y="5315739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所見情報 </a:t>
            </a:r>
            <a:r>
              <a:rPr sz="800" spc="114" dirty="0">
                <a:solidFill>
                  <a:srgbClr val="FFFF00"/>
                </a:solidFill>
                <a:latin typeface="MS UI Gothic"/>
                <a:cs typeface="MS UI Gothic"/>
              </a:rPr>
              <a:t>ビュー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840101" y="2617358"/>
            <a:ext cx="3175000" cy="4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DBアクセスライブラリ (O</a:t>
            </a:r>
            <a:r>
              <a:rPr sz="1400" spc="-30" dirty="0">
                <a:latin typeface="Meiryo UI"/>
                <a:cs typeface="Meiryo UI"/>
              </a:rPr>
              <a:t>r</a:t>
            </a:r>
            <a:r>
              <a:rPr sz="1400" spc="-15" dirty="0">
                <a:latin typeface="Meiryo UI"/>
                <a:cs typeface="Meiryo UI"/>
              </a:rPr>
              <a:t>acle⽤,SQLSe</a:t>
            </a:r>
            <a:r>
              <a:rPr sz="1400" spc="0" dirty="0">
                <a:latin typeface="Meiryo UI"/>
                <a:cs typeface="Meiryo UI"/>
              </a:rPr>
              <a:t>r</a:t>
            </a:r>
            <a:r>
              <a:rPr sz="1400" spc="-25" dirty="0">
                <a:latin typeface="Meiryo UI"/>
                <a:cs typeface="Meiryo UI"/>
              </a:rPr>
              <a:t>v</a:t>
            </a:r>
            <a:r>
              <a:rPr sz="1400" spc="-20" dirty="0">
                <a:latin typeface="Meiryo UI"/>
                <a:cs typeface="Meiryo UI"/>
              </a:rPr>
              <a:t>er⽤など設定で切替)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167507" y="4450079"/>
            <a:ext cx="120650" cy="120650"/>
          </a:xfrm>
          <a:custGeom>
            <a:avLst/>
            <a:gdLst/>
            <a:ahLst/>
            <a:cxnLst/>
            <a:rect l="l" t="t" r="r" b="b"/>
            <a:pathLst>
              <a:path w="120650" h="120650">
                <a:moveTo>
                  <a:pt x="120396" y="0"/>
                </a:moveTo>
                <a:lnTo>
                  <a:pt x="24383" y="24383"/>
                </a:lnTo>
                <a:lnTo>
                  <a:pt x="0" y="120395"/>
                </a:lnTo>
                <a:lnTo>
                  <a:pt x="120396" y="0"/>
                </a:lnTo>
                <a:close/>
              </a:path>
            </a:pathLst>
          </a:custGeom>
          <a:solidFill>
            <a:srgbClr val="CD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54098" y="3668267"/>
            <a:ext cx="748030" cy="914400"/>
          </a:xfrm>
          <a:custGeom>
            <a:avLst/>
            <a:gdLst/>
            <a:ahLst/>
            <a:cxnLst/>
            <a:rect l="l" t="t" r="r" b="b"/>
            <a:pathLst>
              <a:path w="748029" h="914400">
                <a:moveTo>
                  <a:pt x="745998" y="778002"/>
                </a:moveTo>
                <a:lnTo>
                  <a:pt x="745998" y="6096"/>
                </a:lnTo>
                <a:lnTo>
                  <a:pt x="740664" y="0"/>
                </a:lnTo>
                <a:lnTo>
                  <a:pt x="6096" y="0"/>
                </a:lnTo>
                <a:lnTo>
                  <a:pt x="0" y="6096"/>
                </a:lnTo>
                <a:lnTo>
                  <a:pt x="0" y="909066"/>
                </a:lnTo>
                <a:lnTo>
                  <a:pt x="6096" y="914400"/>
                </a:lnTo>
                <a:lnTo>
                  <a:pt x="12954" y="914400"/>
                </a:lnTo>
                <a:lnTo>
                  <a:pt x="12954" y="25908"/>
                </a:lnTo>
                <a:lnTo>
                  <a:pt x="25146" y="12954"/>
                </a:lnTo>
                <a:lnTo>
                  <a:pt x="25146" y="25908"/>
                </a:lnTo>
                <a:lnTo>
                  <a:pt x="720852" y="25908"/>
                </a:lnTo>
                <a:lnTo>
                  <a:pt x="720852" y="12954"/>
                </a:lnTo>
                <a:lnTo>
                  <a:pt x="733806" y="25908"/>
                </a:lnTo>
                <a:lnTo>
                  <a:pt x="733806" y="768749"/>
                </a:lnTo>
                <a:lnTo>
                  <a:pt x="736092" y="768096"/>
                </a:lnTo>
                <a:lnTo>
                  <a:pt x="741426" y="770382"/>
                </a:lnTo>
                <a:lnTo>
                  <a:pt x="744474" y="775716"/>
                </a:lnTo>
                <a:lnTo>
                  <a:pt x="745998" y="778002"/>
                </a:lnTo>
                <a:close/>
              </a:path>
              <a:path w="748029" h="914400">
                <a:moveTo>
                  <a:pt x="25146" y="25908"/>
                </a:moveTo>
                <a:lnTo>
                  <a:pt x="25146" y="12954"/>
                </a:lnTo>
                <a:lnTo>
                  <a:pt x="12954" y="25908"/>
                </a:lnTo>
                <a:lnTo>
                  <a:pt x="25146" y="25908"/>
                </a:lnTo>
                <a:close/>
              </a:path>
              <a:path w="748029" h="914400">
                <a:moveTo>
                  <a:pt x="25146" y="889254"/>
                </a:moveTo>
                <a:lnTo>
                  <a:pt x="25146" y="25908"/>
                </a:lnTo>
                <a:lnTo>
                  <a:pt x="12954" y="25908"/>
                </a:lnTo>
                <a:lnTo>
                  <a:pt x="12954" y="889254"/>
                </a:lnTo>
                <a:lnTo>
                  <a:pt x="25146" y="889254"/>
                </a:lnTo>
                <a:close/>
              </a:path>
              <a:path w="748029" h="914400">
                <a:moveTo>
                  <a:pt x="603655" y="889254"/>
                </a:moveTo>
                <a:lnTo>
                  <a:pt x="12954" y="889254"/>
                </a:lnTo>
                <a:lnTo>
                  <a:pt x="25146" y="902208"/>
                </a:lnTo>
                <a:lnTo>
                  <a:pt x="25146" y="914400"/>
                </a:lnTo>
                <a:lnTo>
                  <a:pt x="601218" y="914400"/>
                </a:lnTo>
                <a:lnTo>
                  <a:pt x="601218" y="899160"/>
                </a:lnTo>
                <a:lnTo>
                  <a:pt x="603655" y="889254"/>
                </a:lnTo>
                <a:close/>
              </a:path>
              <a:path w="748029" h="914400">
                <a:moveTo>
                  <a:pt x="25146" y="914400"/>
                </a:moveTo>
                <a:lnTo>
                  <a:pt x="25146" y="902208"/>
                </a:lnTo>
                <a:lnTo>
                  <a:pt x="12954" y="889254"/>
                </a:lnTo>
                <a:lnTo>
                  <a:pt x="12954" y="914400"/>
                </a:lnTo>
                <a:lnTo>
                  <a:pt x="25146" y="914400"/>
                </a:lnTo>
                <a:close/>
              </a:path>
              <a:path w="748029" h="914400">
                <a:moveTo>
                  <a:pt x="608076" y="889254"/>
                </a:moveTo>
                <a:lnTo>
                  <a:pt x="603655" y="889254"/>
                </a:lnTo>
                <a:lnTo>
                  <a:pt x="601218" y="899160"/>
                </a:lnTo>
                <a:lnTo>
                  <a:pt x="604266" y="899922"/>
                </a:lnTo>
                <a:lnTo>
                  <a:pt x="604266" y="893064"/>
                </a:lnTo>
                <a:lnTo>
                  <a:pt x="608076" y="889254"/>
                </a:lnTo>
                <a:close/>
              </a:path>
              <a:path w="748029" h="914400">
                <a:moveTo>
                  <a:pt x="736854" y="796323"/>
                </a:moveTo>
                <a:lnTo>
                  <a:pt x="736854" y="794004"/>
                </a:lnTo>
                <a:lnTo>
                  <a:pt x="691912" y="805417"/>
                </a:lnTo>
                <a:lnTo>
                  <a:pt x="637015" y="860314"/>
                </a:lnTo>
                <a:lnTo>
                  <a:pt x="625602" y="905256"/>
                </a:lnTo>
                <a:lnTo>
                  <a:pt x="601218" y="899160"/>
                </a:lnTo>
                <a:lnTo>
                  <a:pt x="601218" y="914400"/>
                </a:lnTo>
                <a:lnTo>
                  <a:pt x="616458" y="914400"/>
                </a:lnTo>
                <a:lnTo>
                  <a:pt x="620268" y="913638"/>
                </a:lnTo>
                <a:lnTo>
                  <a:pt x="736854" y="796323"/>
                </a:lnTo>
                <a:close/>
              </a:path>
              <a:path w="748029" h="914400">
                <a:moveTo>
                  <a:pt x="747522" y="780288"/>
                </a:moveTo>
                <a:lnTo>
                  <a:pt x="744474" y="775716"/>
                </a:lnTo>
                <a:lnTo>
                  <a:pt x="741426" y="770382"/>
                </a:lnTo>
                <a:lnTo>
                  <a:pt x="736092" y="768096"/>
                </a:lnTo>
                <a:lnTo>
                  <a:pt x="730758" y="769620"/>
                </a:lnTo>
                <a:lnTo>
                  <a:pt x="633984" y="794004"/>
                </a:lnTo>
                <a:lnTo>
                  <a:pt x="630174" y="794766"/>
                </a:lnTo>
                <a:lnTo>
                  <a:pt x="626364" y="798576"/>
                </a:lnTo>
                <a:lnTo>
                  <a:pt x="624840" y="803148"/>
                </a:lnTo>
                <a:lnTo>
                  <a:pt x="603655" y="889254"/>
                </a:lnTo>
                <a:lnTo>
                  <a:pt x="608076" y="889254"/>
                </a:lnTo>
                <a:lnTo>
                  <a:pt x="637015" y="860314"/>
                </a:lnTo>
                <a:lnTo>
                  <a:pt x="640842" y="845248"/>
                </a:lnTo>
                <a:lnTo>
                  <a:pt x="640842" y="818388"/>
                </a:lnTo>
                <a:lnTo>
                  <a:pt x="649986" y="809244"/>
                </a:lnTo>
                <a:lnTo>
                  <a:pt x="649986" y="816065"/>
                </a:lnTo>
                <a:lnTo>
                  <a:pt x="691912" y="805417"/>
                </a:lnTo>
                <a:lnTo>
                  <a:pt x="724662" y="772668"/>
                </a:lnTo>
                <a:lnTo>
                  <a:pt x="729887" y="781812"/>
                </a:lnTo>
                <a:lnTo>
                  <a:pt x="745998" y="781812"/>
                </a:lnTo>
                <a:lnTo>
                  <a:pt x="745998" y="787781"/>
                </a:lnTo>
                <a:lnTo>
                  <a:pt x="746760" y="787146"/>
                </a:lnTo>
                <a:lnTo>
                  <a:pt x="747522" y="780288"/>
                </a:lnTo>
                <a:close/>
              </a:path>
              <a:path w="748029" h="914400">
                <a:moveTo>
                  <a:pt x="613410" y="889254"/>
                </a:moveTo>
                <a:lnTo>
                  <a:pt x="608076" y="889254"/>
                </a:lnTo>
                <a:lnTo>
                  <a:pt x="604266" y="893064"/>
                </a:lnTo>
                <a:lnTo>
                  <a:pt x="613410" y="889254"/>
                </a:lnTo>
                <a:close/>
              </a:path>
              <a:path w="748029" h="914400">
                <a:moveTo>
                  <a:pt x="613410" y="902208"/>
                </a:moveTo>
                <a:lnTo>
                  <a:pt x="613410" y="889254"/>
                </a:lnTo>
                <a:lnTo>
                  <a:pt x="604266" y="893064"/>
                </a:lnTo>
                <a:lnTo>
                  <a:pt x="604266" y="899922"/>
                </a:lnTo>
                <a:lnTo>
                  <a:pt x="613410" y="902208"/>
                </a:lnTo>
                <a:close/>
              </a:path>
              <a:path w="748029" h="914400">
                <a:moveTo>
                  <a:pt x="637015" y="860314"/>
                </a:moveTo>
                <a:lnTo>
                  <a:pt x="608076" y="889254"/>
                </a:lnTo>
                <a:lnTo>
                  <a:pt x="613410" y="889254"/>
                </a:lnTo>
                <a:lnTo>
                  <a:pt x="613410" y="902208"/>
                </a:lnTo>
                <a:lnTo>
                  <a:pt x="625602" y="905256"/>
                </a:lnTo>
                <a:lnTo>
                  <a:pt x="637015" y="860314"/>
                </a:lnTo>
                <a:close/>
              </a:path>
              <a:path w="748029" h="914400">
                <a:moveTo>
                  <a:pt x="649986" y="809244"/>
                </a:moveTo>
                <a:lnTo>
                  <a:pt x="640842" y="818388"/>
                </a:lnTo>
                <a:lnTo>
                  <a:pt x="648134" y="816536"/>
                </a:lnTo>
                <a:lnTo>
                  <a:pt x="649986" y="809244"/>
                </a:lnTo>
                <a:close/>
              </a:path>
              <a:path w="748029" h="914400">
                <a:moveTo>
                  <a:pt x="648134" y="816536"/>
                </a:moveTo>
                <a:lnTo>
                  <a:pt x="640842" y="818388"/>
                </a:lnTo>
                <a:lnTo>
                  <a:pt x="640842" y="845248"/>
                </a:lnTo>
                <a:lnTo>
                  <a:pt x="648134" y="816536"/>
                </a:lnTo>
                <a:close/>
              </a:path>
              <a:path w="748029" h="914400">
                <a:moveTo>
                  <a:pt x="649986" y="816065"/>
                </a:moveTo>
                <a:lnTo>
                  <a:pt x="649986" y="809244"/>
                </a:lnTo>
                <a:lnTo>
                  <a:pt x="648134" y="816536"/>
                </a:lnTo>
                <a:lnTo>
                  <a:pt x="649986" y="816065"/>
                </a:lnTo>
                <a:close/>
              </a:path>
              <a:path w="748029" h="914400">
                <a:moveTo>
                  <a:pt x="729887" y="781812"/>
                </a:moveTo>
                <a:lnTo>
                  <a:pt x="724662" y="772668"/>
                </a:lnTo>
                <a:lnTo>
                  <a:pt x="691912" y="805417"/>
                </a:lnTo>
                <a:lnTo>
                  <a:pt x="720852" y="798068"/>
                </a:lnTo>
                <a:lnTo>
                  <a:pt x="720852" y="781812"/>
                </a:lnTo>
                <a:lnTo>
                  <a:pt x="729887" y="781812"/>
                </a:lnTo>
                <a:close/>
              </a:path>
              <a:path w="748029" h="914400">
                <a:moveTo>
                  <a:pt x="733806" y="25908"/>
                </a:moveTo>
                <a:lnTo>
                  <a:pt x="720852" y="12954"/>
                </a:lnTo>
                <a:lnTo>
                  <a:pt x="720852" y="25908"/>
                </a:lnTo>
                <a:lnTo>
                  <a:pt x="733806" y="25908"/>
                </a:lnTo>
                <a:close/>
              </a:path>
              <a:path w="748029" h="914400">
                <a:moveTo>
                  <a:pt x="733806" y="768749"/>
                </a:moveTo>
                <a:lnTo>
                  <a:pt x="733806" y="25908"/>
                </a:lnTo>
                <a:lnTo>
                  <a:pt x="720852" y="25908"/>
                </a:lnTo>
                <a:lnTo>
                  <a:pt x="720852" y="772116"/>
                </a:lnTo>
                <a:lnTo>
                  <a:pt x="730758" y="769620"/>
                </a:lnTo>
                <a:lnTo>
                  <a:pt x="733806" y="768749"/>
                </a:lnTo>
                <a:close/>
              </a:path>
              <a:path w="748029" h="914400">
                <a:moveTo>
                  <a:pt x="736854" y="794004"/>
                </a:moveTo>
                <a:lnTo>
                  <a:pt x="729887" y="781812"/>
                </a:lnTo>
                <a:lnTo>
                  <a:pt x="720852" y="781812"/>
                </a:lnTo>
                <a:lnTo>
                  <a:pt x="720852" y="798068"/>
                </a:lnTo>
                <a:lnTo>
                  <a:pt x="736854" y="794004"/>
                </a:lnTo>
                <a:close/>
              </a:path>
              <a:path w="748029" h="914400">
                <a:moveTo>
                  <a:pt x="745998" y="787781"/>
                </a:moveTo>
                <a:lnTo>
                  <a:pt x="745998" y="781812"/>
                </a:lnTo>
                <a:lnTo>
                  <a:pt x="729887" y="781812"/>
                </a:lnTo>
                <a:lnTo>
                  <a:pt x="736854" y="794004"/>
                </a:lnTo>
                <a:lnTo>
                  <a:pt x="736854" y="796323"/>
                </a:lnTo>
                <a:lnTo>
                  <a:pt x="742188" y="790956"/>
                </a:lnTo>
                <a:lnTo>
                  <a:pt x="745998" y="787781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665602" y="3869324"/>
            <a:ext cx="522605" cy="4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400" spc="-10" dirty="0">
                <a:latin typeface="Meiryo UI"/>
                <a:cs typeface="Meiryo UI"/>
              </a:rPr>
              <a:t>C</a:t>
            </a:r>
            <a:r>
              <a:rPr sz="1400" spc="-25" dirty="0">
                <a:latin typeface="Meiryo UI"/>
                <a:cs typeface="Meiryo UI"/>
              </a:rPr>
              <a:t>D</a:t>
            </a:r>
            <a:r>
              <a:rPr sz="1400" spc="-10" dirty="0">
                <a:latin typeface="Meiryo UI"/>
                <a:cs typeface="Meiryo UI"/>
              </a:rPr>
              <a:t>A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ファイル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990217" y="4073652"/>
            <a:ext cx="577215" cy="102870"/>
          </a:xfrm>
          <a:custGeom>
            <a:avLst/>
            <a:gdLst/>
            <a:ahLst/>
            <a:cxnLst/>
            <a:rect l="l" t="t" r="r" b="b"/>
            <a:pathLst>
              <a:path w="577215" h="102870">
                <a:moveTo>
                  <a:pt x="551195" y="52071"/>
                </a:moveTo>
                <a:lnTo>
                  <a:pt x="540400" y="45529"/>
                </a:lnTo>
                <a:lnTo>
                  <a:pt x="761" y="41148"/>
                </a:lnTo>
                <a:lnTo>
                  <a:pt x="0" y="54102"/>
                </a:lnTo>
                <a:lnTo>
                  <a:pt x="540143" y="58481"/>
                </a:lnTo>
                <a:lnTo>
                  <a:pt x="551195" y="52071"/>
                </a:lnTo>
                <a:close/>
              </a:path>
              <a:path w="577215" h="102870">
                <a:moveTo>
                  <a:pt x="563879" y="59267"/>
                </a:moveTo>
                <a:lnTo>
                  <a:pt x="563879" y="58674"/>
                </a:lnTo>
                <a:lnTo>
                  <a:pt x="540143" y="58481"/>
                </a:lnTo>
                <a:lnTo>
                  <a:pt x="484631" y="90678"/>
                </a:lnTo>
                <a:lnTo>
                  <a:pt x="481583" y="92202"/>
                </a:lnTo>
                <a:lnTo>
                  <a:pt x="480059" y="96012"/>
                </a:lnTo>
                <a:lnTo>
                  <a:pt x="482345" y="99060"/>
                </a:lnTo>
                <a:lnTo>
                  <a:pt x="483869" y="102108"/>
                </a:lnTo>
                <a:lnTo>
                  <a:pt x="487679" y="102870"/>
                </a:lnTo>
                <a:lnTo>
                  <a:pt x="490727" y="101346"/>
                </a:lnTo>
                <a:lnTo>
                  <a:pt x="563879" y="59267"/>
                </a:lnTo>
                <a:close/>
              </a:path>
              <a:path w="577215" h="102870">
                <a:moveTo>
                  <a:pt x="576833" y="51816"/>
                </a:moveTo>
                <a:lnTo>
                  <a:pt x="491489" y="1524"/>
                </a:lnTo>
                <a:lnTo>
                  <a:pt x="488441" y="0"/>
                </a:lnTo>
                <a:lnTo>
                  <a:pt x="484631" y="762"/>
                </a:lnTo>
                <a:lnTo>
                  <a:pt x="483107" y="3810"/>
                </a:lnTo>
                <a:lnTo>
                  <a:pt x="480821" y="6858"/>
                </a:lnTo>
                <a:lnTo>
                  <a:pt x="482345" y="10668"/>
                </a:lnTo>
                <a:lnTo>
                  <a:pt x="485393" y="12192"/>
                </a:lnTo>
                <a:lnTo>
                  <a:pt x="540400" y="45529"/>
                </a:lnTo>
                <a:lnTo>
                  <a:pt x="563879" y="45720"/>
                </a:lnTo>
                <a:lnTo>
                  <a:pt x="563879" y="59267"/>
                </a:lnTo>
                <a:lnTo>
                  <a:pt x="576833" y="51816"/>
                </a:lnTo>
                <a:close/>
              </a:path>
              <a:path w="577215" h="102870">
                <a:moveTo>
                  <a:pt x="560831" y="58649"/>
                </a:moveTo>
                <a:lnTo>
                  <a:pt x="560831" y="57912"/>
                </a:lnTo>
                <a:lnTo>
                  <a:pt x="551195" y="52071"/>
                </a:lnTo>
                <a:lnTo>
                  <a:pt x="540143" y="58481"/>
                </a:lnTo>
                <a:lnTo>
                  <a:pt x="560831" y="58649"/>
                </a:lnTo>
                <a:close/>
              </a:path>
              <a:path w="577215" h="102870">
                <a:moveTo>
                  <a:pt x="563879" y="58674"/>
                </a:moveTo>
                <a:lnTo>
                  <a:pt x="563879" y="45720"/>
                </a:lnTo>
                <a:lnTo>
                  <a:pt x="540400" y="45529"/>
                </a:lnTo>
                <a:lnTo>
                  <a:pt x="551195" y="52071"/>
                </a:lnTo>
                <a:lnTo>
                  <a:pt x="560831" y="46482"/>
                </a:lnTo>
                <a:lnTo>
                  <a:pt x="560831" y="58649"/>
                </a:lnTo>
                <a:lnTo>
                  <a:pt x="563879" y="58674"/>
                </a:lnTo>
                <a:close/>
              </a:path>
              <a:path w="577215" h="102870">
                <a:moveTo>
                  <a:pt x="560831" y="57912"/>
                </a:moveTo>
                <a:lnTo>
                  <a:pt x="560831" y="46482"/>
                </a:lnTo>
                <a:lnTo>
                  <a:pt x="551195" y="52071"/>
                </a:lnTo>
                <a:lnTo>
                  <a:pt x="560831" y="579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98681" y="2472230"/>
            <a:ext cx="63500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各社独⾃ 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テーブル</a:t>
            </a:r>
            <a:endParaRPr sz="1200" dirty="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3</a:t>
            </a:fld>
            <a:endParaRPr spc="-10" dirty="0"/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143127" y="2472230"/>
            <a:ext cx="54102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5410">
              <a:lnSpc>
                <a:spcPct val="100000"/>
              </a:lnSpc>
            </a:pPr>
            <a:r>
              <a:rPr sz="1200" b="1" dirty="0">
                <a:solidFill>
                  <a:srgbClr val="0000FF"/>
                </a:solidFill>
                <a:latin typeface="Meiryo UI"/>
                <a:cs typeface="Meiryo UI"/>
              </a:rPr>
              <a:t>標準 </a:t>
            </a:r>
            <a:r>
              <a:rPr sz="1200" b="1" spc="-5" dirty="0">
                <a:solidFill>
                  <a:srgbClr val="0000FF"/>
                </a:solidFill>
                <a:latin typeface="Meiryo UI"/>
                <a:cs typeface="Meiryo UI"/>
              </a:rPr>
              <a:t>テーブル</a:t>
            </a:r>
            <a:endParaRPr sz="1200">
              <a:latin typeface="Meiryo UI"/>
              <a:cs typeface="Meiryo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852555" y="5822397"/>
            <a:ext cx="243776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各社独⾃テー</a:t>
            </a:r>
            <a:r>
              <a:rPr sz="1000" spc="-10" dirty="0">
                <a:latin typeface="Meiryo UI"/>
                <a:cs typeface="Meiryo UI"/>
              </a:rPr>
              <a:t>ブ</a:t>
            </a:r>
            <a:r>
              <a:rPr sz="1000" spc="-5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か</a:t>
            </a:r>
            <a:r>
              <a:rPr sz="1000" spc="-5" dirty="0">
                <a:latin typeface="Meiryo UI"/>
                <a:cs typeface="Meiryo UI"/>
              </a:rPr>
              <a:t>ら</a:t>
            </a:r>
            <a:r>
              <a:rPr sz="1000" spc="-10" dirty="0">
                <a:latin typeface="Meiryo UI"/>
                <a:cs typeface="Meiryo UI"/>
              </a:rPr>
              <a:t>標</a:t>
            </a:r>
            <a:r>
              <a:rPr sz="1000" spc="-5" dirty="0">
                <a:latin typeface="Meiryo UI"/>
                <a:cs typeface="Meiryo UI"/>
              </a:rPr>
              <a:t>準</a:t>
            </a:r>
            <a:r>
              <a:rPr sz="1000" spc="-10" dirty="0">
                <a:latin typeface="Meiryo UI"/>
                <a:cs typeface="Meiryo UI"/>
              </a:rPr>
              <a:t>テーブ</a:t>
            </a:r>
            <a:r>
              <a:rPr sz="1000" spc="-5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へ</a:t>
            </a:r>
            <a:r>
              <a:rPr sz="1000" spc="-5" dirty="0">
                <a:latin typeface="Meiryo UI"/>
                <a:cs typeface="Meiryo UI"/>
              </a:rPr>
              <a:t>の</a:t>
            </a:r>
            <a:r>
              <a:rPr sz="1000" spc="-10" dirty="0">
                <a:latin typeface="Meiryo UI"/>
                <a:cs typeface="Meiryo UI"/>
              </a:rPr>
              <a:t>マ</a:t>
            </a:r>
            <a:r>
              <a:rPr sz="1000" spc="-5" dirty="0">
                <a:latin typeface="Meiryo UI"/>
                <a:cs typeface="Meiryo UI"/>
              </a:rPr>
              <a:t>ッ</a:t>
            </a:r>
            <a:r>
              <a:rPr sz="1000" spc="-10" dirty="0">
                <a:latin typeface="Meiryo UI"/>
                <a:cs typeface="Meiryo UI"/>
              </a:rPr>
              <a:t>ピ</a:t>
            </a:r>
            <a:r>
              <a:rPr sz="1000" spc="-5" dirty="0">
                <a:latin typeface="Meiryo UI"/>
                <a:cs typeface="Meiryo UI"/>
              </a:rPr>
              <a:t>ング</a:t>
            </a:r>
            <a:endParaRPr sz="1000" dirty="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（ビューの作成）</a:t>
            </a:r>
            <a:r>
              <a:rPr sz="1000" dirty="0">
                <a:latin typeface="Meiryo UI"/>
                <a:cs typeface="Meiryo UI"/>
              </a:rPr>
              <a:t>は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各</a:t>
            </a:r>
            <a:r>
              <a:rPr sz="1000" spc="-10" dirty="0">
                <a:solidFill>
                  <a:srgbClr val="0000FF"/>
                </a:solidFill>
                <a:latin typeface="Meiryo UI"/>
                <a:cs typeface="Meiryo UI"/>
              </a:rPr>
              <a:t>ベ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ンダにて⾏う。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887851" y="4918665"/>
            <a:ext cx="482600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マッピング </a:t>
            </a:r>
            <a:r>
              <a:rPr sz="1000" dirty="0" err="1">
                <a:latin typeface="Meiryo UI"/>
                <a:cs typeface="Meiryo UI"/>
              </a:rPr>
              <a:t>定義</a:t>
            </a:r>
            <a:r>
              <a:rPr sz="1000" dirty="0">
                <a:latin typeface="Meiryo UI"/>
                <a:cs typeface="Meiryo UI"/>
              </a:rPr>
              <a:t> </a:t>
            </a:r>
            <a:endParaRPr lang="en-US" sz="1000" dirty="0" smtClean="0">
              <a:latin typeface="Meiryo UI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 err="1" smtClean="0">
                <a:latin typeface="Meiryo UI"/>
                <a:cs typeface="Meiryo UI"/>
              </a:rPr>
              <a:t>ファイル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076816" y="1702180"/>
            <a:ext cx="271067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画像診断レポートシステム</a:t>
            </a:r>
            <a:endParaRPr lang="en-US" altLang="ja-JP" spc="-20" dirty="0" smtClean="0">
              <a:latin typeface="Meiryo UI"/>
              <a:cs typeface="Meiryo UI"/>
            </a:endParaRPr>
          </a:p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 データベース</a:t>
            </a:r>
            <a:endParaRPr lang="ja-JP" altLang="en-US" dirty="0" smtClean="0">
              <a:latin typeface="Meiryo UI"/>
              <a:cs typeface="Meiryo UI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46726" y="537532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881793" y="30093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②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032654" y="373494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③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8100" y="1213359"/>
            <a:ext cx="543179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■CDA出⼒ サンプルプログラム</a:t>
            </a:r>
            <a:r>
              <a:rPr sz="2400" spc="5" dirty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画⾯イメージ</a:t>
            </a:r>
          </a:p>
        </p:txBody>
      </p:sp>
      <p:sp>
        <p:nvSpPr>
          <p:cNvPr id="4" name="object 4"/>
          <p:cNvSpPr/>
          <p:nvPr/>
        </p:nvSpPr>
        <p:spPr>
          <a:xfrm>
            <a:off x="1747151" y="2337815"/>
            <a:ext cx="6120384" cy="3922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01763" y="1629155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4329"/>
                </a:moveTo>
                <a:lnTo>
                  <a:pt x="1461516" y="6857"/>
                </a:lnTo>
                <a:lnTo>
                  <a:pt x="145465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4329"/>
                </a:lnTo>
                <a:lnTo>
                  <a:pt x="7620" y="361949"/>
                </a:lnTo>
                <a:lnTo>
                  <a:pt x="16002" y="361949"/>
                </a:lnTo>
                <a:lnTo>
                  <a:pt x="16002" y="31241"/>
                </a:lnTo>
                <a:lnTo>
                  <a:pt x="32004" y="16001"/>
                </a:lnTo>
                <a:lnTo>
                  <a:pt x="32003" y="31241"/>
                </a:lnTo>
                <a:lnTo>
                  <a:pt x="1430274" y="31241"/>
                </a:lnTo>
                <a:lnTo>
                  <a:pt x="1430274" y="16001"/>
                </a:lnTo>
                <a:lnTo>
                  <a:pt x="1445514" y="31241"/>
                </a:lnTo>
                <a:lnTo>
                  <a:pt x="1445514" y="361949"/>
                </a:lnTo>
                <a:lnTo>
                  <a:pt x="1454658" y="361949"/>
                </a:lnTo>
                <a:lnTo>
                  <a:pt x="1461516" y="354329"/>
                </a:lnTo>
                <a:close/>
              </a:path>
              <a:path w="1461770" h="361950">
                <a:moveTo>
                  <a:pt x="32003" y="31241"/>
                </a:moveTo>
                <a:lnTo>
                  <a:pt x="32004" y="16001"/>
                </a:lnTo>
                <a:lnTo>
                  <a:pt x="16002" y="31241"/>
                </a:lnTo>
                <a:lnTo>
                  <a:pt x="32003" y="31241"/>
                </a:lnTo>
                <a:close/>
              </a:path>
              <a:path w="1461770" h="361950">
                <a:moveTo>
                  <a:pt x="32003" y="329945"/>
                </a:moveTo>
                <a:lnTo>
                  <a:pt x="32003" y="31241"/>
                </a:lnTo>
                <a:lnTo>
                  <a:pt x="16002" y="31241"/>
                </a:lnTo>
                <a:lnTo>
                  <a:pt x="16002" y="329945"/>
                </a:lnTo>
                <a:lnTo>
                  <a:pt x="32003" y="329945"/>
                </a:lnTo>
                <a:close/>
              </a:path>
              <a:path w="1461770" h="361950">
                <a:moveTo>
                  <a:pt x="144551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1430274" y="361949"/>
                </a:lnTo>
                <a:lnTo>
                  <a:pt x="1430274" y="345947"/>
                </a:lnTo>
                <a:lnTo>
                  <a:pt x="1445514" y="329945"/>
                </a:lnTo>
                <a:close/>
              </a:path>
              <a:path w="1461770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2" y="361949"/>
                </a:lnTo>
                <a:lnTo>
                  <a:pt x="32004" y="361949"/>
                </a:lnTo>
                <a:close/>
              </a:path>
              <a:path w="1461770" h="361950">
                <a:moveTo>
                  <a:pt x="1445514" y="31241"/>
                </a:moveTo>
                <a:lnTo>
                  <a:pt x="1430274" y="16001"/>
                </a:lnTo>
                <a:lnTo>
                  <a:pt x="1430274" y="31241"/>
                </a:lnTo>
                <a:lnTo>
                  <a:pt x="1445514" y="31241"/>
                </a:lnTo>
                <a:close/>
              </a:path>
              <a:path w="1461770" h="361950">
                <a:moveTo>
                  <a:pt x="1445514" y="329945"/>
                </a:moveTo>
                <a:lnTo>
                  <a:pt x="1445514" y="31241"/>
                </a:lnTo>
                <a:lnTo>
                  <a:pt x="1430274" y="31241"/>
                </a:lnTo>
                <a:lnTo>
                  <a:pt x="1430274" y="329945"/>
                </a:lnTo>
                <a:lnTo>
                  <a:pt x="1445514" y="329945"/>
                </a:lnTo>
                <a:close/>
              </a:path>
              <a:path w="1461770" h="361950">
                <a:moveTo>
                  <a:pt x="1445514" y="361949"/>
                </a:moveTo>
                <a:lnTo>
                  <a:pt x="1445514" y="329945"/>
                </a:lnTo>
                <a:lnTo>
                  <a:pt x="1430274" y="345947"/>
                </a:lnTo>
                <a:lnTo>
                  <a:pt x="1430274" y="361949"/>
                </a:lnTo>
                <a:lnTo>
                  <a:pt x="144551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2559" y="1690877"/>
            <a:ext cx="2006600" cy="984885"/>
          </a:xfrm>
          <a:custGeom>
            <a:avLst/>
            <a:gdLst/>
            <a:ahLst/>
            <a:cxnLst/>
            <a:rect l="l" t="t" r="r" b="b"/>
            <a:pathLst>
              <a:path w="2006600" h="984885">
                <a:moveTo>
                  <a:pt x="63246" y="898397"/>
                </a:moveTo>
                <a:lnTo>
                  <a:pt x="0" y="984504"/>
                </a:lnTo>
                <a:lnTo>
                  <a:pt x="49530" y="983796"/>
                </a:lnTo>
                <a:lnTo>
                  <a:pt x="49530" y="941069"/>
                </a:lnTo>
                <a:lnTo>
                  <a:pt x="58689" y="936368"/>
                </a:lnTo>
                <a:lnTo>
                  <a:pt x="63246" y="898397"/>
                </a:lnTo>
                <a:close/>
              </a:path>
              <a:path w="2006600" h="984885">
                <a:moveTo>
                  <a:pt x="58689" y="936368"/>
                </a:moveTo>
                <a:lnTo>
                  <a:pt x="49530" y="941069"/>
                </a:lnTo>
                <a:lnTo>
                  <a:pt x="56497" y="954637"/>
                </a:lnTo>
                <a:lnTo>
                  <a:pt x="58689" y="936368"/>
                </a:lnTo>
                <a:close/>
              </a:path>
              <a:path w="2006600" h="984885">
                <a:moveTo>
                  <a:pt x="56497" y="954637"/>
                </a:moveTo>
                <a:lnTo>
                  <a:pt x="49530" y="941069"/>
                </a:lnTo>
                <a:lnTo>
                  <a:pt x="49530" y="983796"/>
                </a:lnTo>
                <a:lnTo>
                  <a:pt x="56388" y="983698"/>
                </a:lnTo>
                <a:lnTo>
                  <a:pt x="56388" y="955547"/>
                </a:lnTo>
                <a:lnTo>
                  <a:pt x="56497" y="954637"/>
                </a:lnTo>
                <a:close/>
              </a:path>
              <a:path w="2006600" h="984885">
                <a:moveTo>
                  <a:pt x="106680" y="982979"/>
                </a:moveTo>
                <a:lnTo>
                  <a:pt x="73036" y="964629"/>
                </a:lnTo>
                <a:lnTo>
                  <a:pt x="64008" y="969263"/>
                </a:lnTo>
                <a:lnTo>
                  <a:pt x="57189" y="955984"/>
                </a:lnTo>
                <a:lnTo>
                  <a:pt x="56388" y="955547"/>
                </a:lnTo>
                <a:lnTo>
                  <a:pt x="56388" y="983698"/>
                </a:lnTo>
                <a:lnTo>
                  <a:pt x="106680" y="982979"/>
                </a:lnTo>
                <a:close/>
              </a:path>
              <a:path w="2006600" h="984885">
                <a:moveTo>
                  <a:pt x="2006346" y="32003"/>
                </a:moveTo>
                <a:lnTo>
                  <a:pt x="2006346" y="0"/>
                </a:lnTo>
                <a:lnTo>
                  <a:pt x="1884426" y="0"/>
                </a:lnTo>
                <a:lnTo>
                  <a:pt x="1879854" y="1523"/>
                </a:lnTo>
                <a:lnTo>
                  <a:pt x="58689" y="936368"/>
                </a:lnTo>
                <a:lnTo>
                  <a:pt x="56497" y="954637"/>
                </a:lnTo>
                <a:lnTo>
                  <a:pt x="57189" y="955984"/>
                </a:lnTo>
                <a:lnTo>
                  <a:pt x="73036" y="964629"/>
                </a:lnTo>
                <a:lnTo>
                  <a:pt x="1887474" y="33238"/>
                </a:lnTo>
                <a:lnTo>
                  <a:pt x="1887474" y="32003"/>
                </a:lnTo>
                <a:lnTo>
                  <a:pt x="1894332" y="29717"/>
                </a:lnTo>
                <a:lnTo>
                  <a:pt x="1894332" y="32003"/>
                </a:lnTo>
                <a:lnTo>
                  <a:pt x="2006346" y="32003"/>
                </a:lnTo>
                <a:close/>
              </a:path>
              <a:path w="2006600" h="984885">
                <a:moveTo>
                  <a:pt x="73036" y="964629"/>
                </a:moveTo>
                <a:lnTo>
                  <a:pt x="57189" y="955984"/>
                </a:lnTo>
                <a:lnTo>
                  <a:pt x="64008" y="969263"/>
                </a:lnTo>
                <a:lnTo>
                  <a:pt x="73036" y="964629"/>
                </a:lnTo>
                <a:close/>
              </a:path>
              <a:path w="2006600" h="984885">
                <a:moveTo>
                  <a:pt x="1894332" y="29717"/>
                </a:moveTo>
                <a:lnTo>
                  <a:pt x="1887474" y="32003"/>
                </a:lnTo>
                <a:lnTo>
                  <a:pt x="1889878" y="32003"/>
                </a:lnTo>
                <a:lnTo>
                  <a:pt x="1894332" y="29717"/>
                </a:lnTo>
                <a:close/>
              </a:path>
              <a:path w="2006600" h="984885">
                <a:moveTo>
                  <a:pt x="1889878" y="32003"/>
                </a:moveTo>
                <a:lnTo>
                  <a:pt x="1887474" y="32003"/>
                </a:lnTo>
                <a:lnTo>
                  <a:pt x="1887474" y="33238"/>
                </a:lnTo>
                <a:lnTo>
                  <a:pt x="1889878" y="32003"/>
                </a:lnTo>
                <a:close/>
              </a:path>
              <a:path w="2006600" h="984885">
                <a:moveTo>
                  <a:pt x="1894332" y="32003"/>
                </a:moveTo>
                <a:lnTo>
                  <a:pt x="1894332" y="29717"/>
                </a:lnTo>
                <a:lnTo>
                  <a:pt x="1889878" y="32003"/>
                </a:lnTo>
                <a:lnTo>
                  <a:pt x="1894332" y="320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17777" y="1645157"/>
            <a:ext cx="143002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検索条件指定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037448" y="3952494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5091"/>
                </a:moveTo>
                <a:lnTo>
                  <a:pt x="1461516" y="7619"/>
                </a:lnTo>
                <a:lnTo>
                  <a:pt x="1453896" y="0"/>
                </a:lnTo>
                <a:lnTo>
                  <a:pt x="6857" y="0"/>
                </a:lnTo>
                <a:lnTo>
                  <a:pt x="0" y="7619"/>
                </a:lnTo>
                <a:lnTo>
                  <a:pt x="0" y="355091"/>
                </a:lnTo>
                <a:lnTo>
                  <a:pt x="6858" y="361949"/>
                </a:lnTo>
                <a:lnTo>
                  <a:pt x="16002" y="361949"/>
                </a:lnTo>
                <a:lnTo>
                  <a:pt x="16002" y="32003"/>
                </a:lnTo>
                <a:lnTo>
                  <a:pt x="31242" y="16001"/>
                </a:lnTo>
                <a:lnTo>
                  <a:pt x="31242" y="32003"/>
                </a:lnTo>
                <a:lnTo>
                  <a:pt x="1429512" y="32003"/>
                </a:lnTo>
                <a:lnTo>
                  <a:pt x="1429512" y="16001"/>
                </a:lnTo>
                <a:lnTo>
                  <a:pt x="1445514" y="32003"/>
                </a:lnTo>
                <a:lnTo>
                  <a:pt x="1445514" y="361949"/>
                </a:lnTo>
                <a:lnTo>
                  <a:pt x="1453896" y="361949"/>
                </a:lnTo>
                <a:lnTo>
                  <a:pt x="1461516" y="355091"/>
                </a:lnTo>
                <a:close/>
              </a:path>
              <a:path w="1461770" h="361950">
                <a:moveTo>
                  <a:pt x="31242" y="32003"/>
                </a:moveTo>
                <a:lnTo>
                  <a:pt x="31242" y="16001"/>
                </a:lnTo>
                <a:lnTo>
                  <a:pt x="16002" y="32003"/>
                </a:lnTo>
                <a:lnTo>
                  <a:pt x="31242" y="32003"/>
                </a:lnTo>
                <a:close/>
              </a:path>
              <a:path w="1461770" h="361950">
                <a:moveTo>
                  <a:pt x="31242" y="330707"/>
                </a:moveTo>
                <a:lnTo>
                  <a:pt x="31242" y="32003"/>
                </a:lnTo>
                <a:lnTo>
                  <a:pt x="16002" y="32003"/>
                </a:lnTo>
                <a:lnTo>
                  <a:pt x="16002" y="330707"/>
                </a:lnTo>
                <a:lnTo>
                  <a:pt x="31242" y="330707"/>
                </a:lnTo>
                <a:close/>
              </a:path>
              <a:path w="1461770" h="361950">
                <a:moveTo>
                  <a:pt x="1445514" y="330707"/>
                </a:moveTo>
                <a:lnTo>
                  <a:pt x="16002" y="330707"/>
                </a:lnTo>
                <a:lnTo>
                  <a:pt x="31242" y="346709"/>
                </a:lnTo>
                <a:lnTo>
                  <a:pt x="31241" y="361949"/>
                </a:lnTo>
                <a:lnTo>
                  <a:pt x="1429512" y="361949"/>
                </a:lnTo>
                <a:lnTo>
                  <a:pt x="1429512" y="346709"/>
                </a:lnTo>
                <a:lnTo>
                  <a:pt x="1445514" y="330707"/>
                </a:lnTo>
                <a:close/>
              </a:path>
              <a:path w="1461770" h="361950">
                <a:moveTo>
                  <a:pt x="31241" y="361949"/>
                </a:moveTo>
                <a:lnTo>
                  <a:pt x="31242" y="346709"/>
                </a:lnTo>
                <a:lnTo>
                  <a:pt x="16002" y="330707"/>
                </a:lnTo>
                <a:lnTo>
                  <a:pt x="16002" y="361949"/>
                </a:lnTo>
                <a:lnTo>
                  <a:pt x="31241" y="361949"/>
                </a:lnTo>
                <a:close/>
              </a:path>
              <a:path w="1461770" h="361950">
                <a:moveTo>
                  <a:pt x="1445514" y="32003"/>
                </a:moveTo>
                <a:lnTo>
                  <a:pt x="1429512" y="16001"/>
                </a:lnTo>
                <a:lnTo>
                  <a:pt x="1429512" y="32003"/>
                </a:lnTo>
                <a:lnTo>
                  <a:pt x="1445514" y="32003"/>
                </a:lnTo>
                <a:close/>
              </a:path>
              <a:path w="1461770" h="361950">
                <a:moveTo>
                  <a:pt x="1445514" y="330707"/>
                </a:moveTo>
                <a:lnTo>
                  <a:pt x="1445514" y="32003"/>
                </a:lnTo>
                <a:lnTo>
                  <a:pt x="1429512" y="32003"/>
                </a:lnTo>
                <a:lnTo>
                  <a:pt x="1429512" y="330707"/>
                </a:lnTo>
                <a:lnTo>
                  <a:pt x="1445514" y="330707"/>
                </a:lnTo>
                <a:close/>
              </a:path>
              <a:path w="1461770" h="361950">
                <a:moveTo>
                  <a:pt x="1445514" y="361949"/>
                </a:moveTo>
                <a:lnTo>
                  <a:pt x="1445514" y="330707"/>
                </a:lnTo>
                <a:lnTo>
                  <a:pt x="1429512" y="346709"/>
                </a:lnTo>
                <a:lnTo>
                  <a:pt x="1429512" y="361949"/>
                </a:lnTo>
                <a:lnTo>
                  <a:pt x="144551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93827" y="3426714"/>
            <a:ext cx="1540510" cy="619760"/>
          </a:xfrm>
          <a:custGeom>
            <a:avLst/>
            <a:gdLst/>
            <a:ahLst/>
            <a:cxnLst/>
            <a:rect l="l" t="t" r="r" b="b"/>
            <a:pathLst>
              <a:path w="1540509" h="619760">
                <a:moveTo>
                  <a:pt x="106679" y="0"/>
                </a:moveTo>
                <a:lnTo>
                  <a:pt x="0" y="7619"/>
                </a:lnTo>
                <a:lnTo>
                  <a:pt x="52577" y="68864"/>
                </a:lnTo>
                <a:lnTo>
                  <a:pt x="52577" y="46481"/>
                </a:lnTo>
                <a:lnTo>
                  <a:pt x="64769" y="17525"/>
                </a:lnTo>
                <a:lnTo>
                  <a:pt x="74358" y="21547"/>
                </a:lnTo>
                <a:lnTo>
                  <a:pt x="106679" y="0"/>
                </a:lnTo>
                <a:close/>
              </a:path>
              <a:path w="1540509" h="619760">
                <a:moveTo>
                  <a:pt x="62175" y="50513"/>
                </a:moveTo>
                <a:lnTo>
                  <a:pt x="58673" y="32003"/>
                </a:lnTo>
                <a:lnTo>
                  <a:pt x="52577" y="46481"/>
                </a:lnTo>
                <a:lnTo>
                  <a:pt x="62175" y="50513"/>
                </a:lnTo>
                <a:close/>
              </a:path>
              <a:path w="1540509" h="619760">
                <a:moveTo>
                  <a:pt x="69341" y="88391"/>
                </a:moveTo>
                <a:lnTo>
                  <a:pt x="62175" y="50513"/>
                </a:lnTo>
                <a:lnTo>
                  <a:pt x="52577" y="46481"/>
                </a:lnTo>
                <a:lnTo>
                  <a:pt x="52577" y="68864"/>
                </a:lnTo>
                <a:lnTo>
                  <a:pt x="69341" y="88391"/>
                </a:lnTo>
                <a:close/>
              </a:path>
              <a:path w="1540509" h="619760">
                <a:moveTo>
                  <a:pt x="74358" y="21547"/>
                </a:moveTo>
                <a:lnTo>
                  <a:pt x="64769" y="17525"/>
                </a:lnTo>
                <a:lnTo>
                  <a:pt x="58673" y="32003"/>
                </a:lnTo>
                <a:lnTo>
                  <a:pt x="74358" y="21547"/>
                </a:lnTo>
                <a:close/>
              </a:path>
              <a:path w="1540509" h="619760">
                <a:moveTo>
                  <a:pt x="1425409" y="588263"/>
                </a:moveTo>
                <a:lnTo>
                  <a:pt x="74358" y="21547"/>
                </a:lnTo>
                <a:lnTo>
                  <a:pt x="58673" y="32003"/>
                </a:lnTo>
                <a:lnTo>
                  <a:pt x="62175" y="50513"/>
                </a:lnTo>
                <a:lnTo>
                  <a:pt x="1415033" y="618743"/>
                </a:lnTo>
                <a:lnTo>
                  <a:pt x="1416558" y="619505"/>
                </a:lnTo>
                <a:lnTo>
                  <a:pt x="1421130" y="619505"/>
                </a:lnTo>
                <a:lnTo>
                  <a:pt x="1421130" y="588263"/>
                </a:lnTo>
                <a:lnTo>
                  <a:pt x="1425409" y="588263"/>
                </a:lnTo>
                <a:close/>
              </a:path>
              <a:path w="1540509" h="619760">
                <a:moveTo>
                  <a:pt x="1427226" y="589025"/>
                </a:moveTo>
                <a:lnTo>
                  <a:pt x="1425409" y="588263"/>
                </a:lnTo>
                <a:lnTo>
                  <a:pt x="1421130" y="588263"/>
                </a:lnTo>
                <a:lnTo>
                  <a:pt x="1427226" y="589025"/>
                </a:lnTo>
                <a:close/>
              </a:path>
              <a:path w="1540509" h="619760">
                <a:moveTo>
                  <a:pt x="1427226" y="619505"/>
                </a:moveTo>
                <a:lnTo>
                  <a:pt x="1427226" y="589025"/>
                </a:lnTo>
                <a:lnTo>
                  <a:pt x="1421130" y="588263"/>
                </a:lnTo>
                <a:lnTo>
                  <a:pt x="1421130" y="619505"/>
                </a:lnTo>
                <a:lnTo>
                  <a:pt x="1427226" y="619505"/>
                </a:lnTo>
                <a:close/>
              </a:path>
              <a:path w="1540509" h="619760">
                <a:moveTo>
                  <a:pt x="1540002" y="619505"/>
                </a:moveTo>
                <a:lnTo>
                  <a:pt x="1540002" y="588263"/>
                </a:lnTo>
                <a:lnTo>
                  <a:pt x="1425409" y="588263"/>
                </a:lnTo>
                <a:lnTo>
                  <a:pt x="1427226" y="589025"/>
                </a:lnTo>
                <a:lnTo>
                  <a:pt x="1427226" y="619505"/>
                </a:lnTo>
                <a:lnTo>
                  <a:pt x="1540002" y="61950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053451" y="3968496"/>
            <a:ext cx="1430020" cy="330835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17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検索結果表⽰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43557" y="5227320"/>
            <a:ext cx="1461770" cy="361950"/>
          </a:xfrm>
          <a:custGeom>
            <a:avLst/>
            <a:gdLst/>
            <a:ahLst/>
            <a:cxnLst/>
            <a:rect l="l" t="t" r="r" b="b"/>
            <a:pathLst>
              <a:path w="1461770" h="361950">
                <a:moveTo>
                  <a:pt x="1461516" y="354330"/>
                </a:moveTo>
                <a:lnTo>
                  <a:pt x="1461516" y="6858"/>
                </a:lnTo>
                <a:lnTo>
                  <a:pt x="1454658" y="0"/>
                </a:lnTo>
                <a:lnTo>
                  <a:pt x="6857" y="0"/>
                </a:lnTo>
                <a:lnTo>
                  <a:pt x="0" y="6858"/>
                </a:lnTo>
                <a:lnTo>
                  <a:pt x="0" y="354330"/>
                </a:lnTo>
                <a:lnTo>
                  <a:pt x="6858" y="361950"/>
                </a:lnTo>
                <a:lnTo>
                  <a:pt x="16002" y="361950"/>
                </a:lnTo>
                <a:lnTo>
                  <a:pt x="16002" y="31242"/>
                </a:lnTo>
                <a:lnTo>
                  <a:pt x="32004" y="16002"/>
                </a:lnTo>
                <a:lnTo>
                  <a:pt x="32003" y="31242"/>
                </a:lnTo>
                <a:lnTo>
                  <a:pt x="1429512" y="31242"/>
                </a:lnTo>
                <a:lnTo>
                  <a:pt x="1429512" y="16002"/>
                </a:lnTo>
                <a:lnTo>
                  <a:pt x="1445514" y="31242"/>
                </a:lnTo>
                <a:lnTo>
                  <a:pt x="1445514" y="361950"/>
                </a:lnTo>
                <a:lnTo>
                  <a:pt x="1454658" y="361950"/>
                </a:lnTo>
                <a:lnTo>
                  <a:pt x="1461516" y="354330"/>
                </a:lnTo>
                <a:close/>
              </a:path>
              <a:path w="1461770" h="361950">
                <a:moveTo>
                  <a:pt x="32003" y="31242"/>
                </a:moveTo>
                <a:lnTo>
                  <a:pt x="32004" y="16002"/>
                </a:lnTo>
                <a:lnTo>
                  <a:pt x="16002" y="31242"/>
                </a:lnTo>
                <a:lnTo>
                  <a:pt x="32003" y="31242"/>
                </a:lnTo>
                <a:close/>
              </a:path>
              <a:path w="1461770" h="361950">
                <a:moveTo>
                  <a:pt x="32003" y="329946"/>
                </a:moveTo>
                <a:lnTo>
                  <a:pt x="32003" y="31242"/>
                </a:lnTo>
                <a:lnTo>
                  <a:pt x="16002" y="31242"/>
                </a:lnTo>
                <a:lnTo>
                  <a:pt x="16002" y="329946"/>
                </a:lnTo>
                <a:lnTo>
                  <a:pt x="32003" y="329946"/>
                </a:lnTo>
                <a:close/>
              </a:path>
              <a:path w="1461770" h="361950">
                <a:moveTo>
                  <a:pt x="1445514" y="329946"/>
                </a:moveTo>
                <a:lnTo>
                  <a:pt x="16002" y="329946"/>
                </a:lnTo>
                <a:lnTo>
                  <a:pt x="32004" y="345948"/>
                </a:lnTo>
                <a:lnTo>
                  <a:pt x="32004" y="361950"/>
                </a:lnTo>
                <a:lnTo>
                  <a:pt x="1429512" y="361950"/>
                </a:lnTo>
                <a:lnTo>
                  <a:pt x="1429512" y="345948"/>
                </a:lnTo>
                <a:lnTo>
                  <a:pt x="1445514" y="329946"/>
                </a:lnTo>
                <a:close/>
              </a:path>
              <a:path w="1461770" h="361950">
                <a:moveTo>
                  <a:pt x="32004" y="361950"/>
                </a:moveTo>
                <a:lnTo>
                  <a:pt x="32004" y="345948"/>
                </a:lnTo>
                <a:lnTo>
                  <a:pt x="16002" y="329946"/>
                </a:lnTo>
                <a:lnTo>
                  <a:pt x="16002" y="361950"/>
                </a:lnTo>
                <a:lnTo>
                  <a:pt x="32004" y="361950"/>
                </a:lnTo>
                <a:close/>
              </a:path>
              <a:path w="1461770" h="361950">
                <a:moveTo>
                  <a:pt x="1445514" y="31242"/>
                </a:moveTo>
                <a:lnTo>
                  <a:pt x="1429512" y="16002"/>
                </a:lnTo>
                <a:lnTo>
                  <a:pt x="1429512" y="31242"/>
                </a:lnTo>
                <a:lnTo>
                  <a:pt x="1445514" y="31242"/>
                </a:lnTo>
                <a:close/>
              </a:path>
              <a:path w="1461770" h="361950">
                <a:moveTo>
                  <a:pt x="1445514" y="329946"/>
                </a:moveTo>
                <a:lnTo>
                  <a:pt x="1445514" y="31242"/>
                </a:lnTo>
                <a:lnTo>
                  <a:pt x="1429512" y="31242"/>
                </a:lnTo>
                <a:lnTo>
                  <a:pt x="1429512" y="329946"/>
                </a:lnTo>
                <a:lnTo>
                  <a:pt x="1445514" y="329946"/>
                </a:lnTo>
                <a:close/>
              </a:path>
              <a:path w="1461770" h="361950">
                <a:moveTo>
                  <a:pt x="1445514" y="361950"/>
                </a:moveTo>
                <a:lnTo>
                  <a:pt x="1445514" y="329946"/>
                </a:lnTo>
                <a:lnTo>
                  <a:pt x="1429512" y="345948"/>
                </a:lnTo>
                <a:lnTo>
                  <a:pt x="1429512" y="361950"/>
                </a:lnTo>
                <a:lnTo>
                  <a:pt x="1445514" y="36195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92441" y="5289041"/>
            <a:ext cx="348615" cy="615315"/>
          </a:xfrm>
          <a:custGeom>
            <a:avLst/>
            <a:gdLst/>
            <a:ahLst/>
            <a:cxnLst/>
            <a:rect l="l" t="t" r="r" b="b"/>
            <a:pathLst>
              <a:path w="348615" h="615314">
                <a:moveTo>
                  <a:pt x="22768" y="539879"/>
                </a:moveTo>
                <a:lnTo>
                  <a:pt x="0" y="509016"/>
                </a:lnTo>
                <a:lnTo>
                  <a:pt x="12191" y="614934"/>
                </a:lnTo>
                <a:lnTo>
                  <a:pt x="19049" y="608479"/>
                </a:lnTo>
                <a:lnTo>
                  <a:pt x="19049" y="550164"/>
                </a:lnTo>
                <a:lnTo>
                  <a:pt x="22768" y="539879"/>
                </a:lnTo>
                <a:close/>
              </a:path>
              <a:path w="348615" h="615314">
                <a:moveTo>
                  <a:pt x="52302" y="551056"/>
                </a:moveTo>
                <a:lnTo>
                  <a:pt x="34289" y="555498"/>
                </a:lnTo>
                <a:lnTo>
                  <a:pt x="22768" y="539879"/>
                </a:lnTo>
                <a:lnTo>
                  <a:pt x="19049" y="550164"/>
                </a:lnTo>
                <a:lnTo>
                  <a:pt x="48767" y="560832"/>
                </a:lnTo>
                <a:lnTo>
                  <a:pt x="52302" y="551056"/>
                </a:lnTo>
                <a:close/>
              </a:path>
              <a:path w="348615" h="615314">
                <a:moveTo>
                  <a:pt x="89915" y="541782"/>
                </a:moveTo>
                <a:lnTo>
                  <a:pt x="52302" y="551056"/>
                </a:lnTo>
                <a:lnTo>
                  <a:pt x="48767" y="560832"/>
                </a:lnTo>
                <a:lnTo>
                  <a:pt x="19049" y="550164"/>
                </a:lnTo>
                <a:lnTo>
                  <a:pt x="19049" y="608479"/>
                </a:lnTo>
                <a:lnTo>
                  <a:pt x="89915" y="541782"/>
                </a:lnTo>
                <a:close/>
              </a:path>
              <a:path w="348615" h="615314">
                <a:moveTo>
                  <a:pt x="348233" y="32004"/>
                </a:moveTo>
                <a:lnTo>
                  <a:pt x="348233" y="0"/>
                </a:lnTo>
                <a:lnTo>
                  <a:pt x="221741" y="0"/>
                </a:lnTo>
                <a:lnTo>
                  <a:pt x="216407" y="3810"/>
                </a:lnTo>
                <a:lnTo>
                  <a:pt x="214121" y="10668"/>
                </a:lnTo>
                <a:lnTo>
                  <a:pt x="22768" y="539879"/>
                </a:lnTo>
                <a:lnTo>
                  <a:pt x="34289" y="555498"/>
                </a:lnTo>
                <a:lnTo>
                  <a:pt x="52302" y="551056"/>
                </a:lnTo>
                <a:lnTo>
                  <a:pt x="228599" y="63484"/>
                </a:lnTo>
                <a:lnTo>
                  <a:pt x="228599" y="32004"/>
                </a:lnTo>
                <a:lnTo>
                  <a:pt x="243839" y="21336"/>
                </a:lnTo>
                <a:lnTo>
                  <a:pt x="243839" y="32004"/>
                </a:lnTo>
                <a:lnTo>
                  <a:pt x="348233" y="32004"/>
                </a:lnTo>
                <a:close/>
              </a:path>
              <a:path w="348615" h="615314">
                <a:moveTo>
                  <a:pt x="243839" y="21336"/>
                </a:moveTo>
                <a:lnTo>
                  <a:pt x="228599" y="32004"/>
                </a:lnTo>
                <a:lnTo>
                  <a:pt x="239982" y="32004"/>
                </a:lnTo>
                <a:lnTo>
                  <a:pt x="243839" y="21336"/>
                </a:lnTo>
                <a:close/>
              </a:path>
              <a:path w="348615" h="615314">
                <a:moveTo>
                  <a:pt x="239982" y="32004"/>
                </a:moveTo>
                <a:lnTo>
                  <a:pt x="228599" y="32004"/>
                </a:lnTo>
                <a:lnTo>
                  <a:pt x="228599" y="63484"/>
                </a:lnTo>
                <a:lnTo>
                  <a:pt x="239982" y="32004"/>
                </a:lnTo>
                <a:close/>
              </a:path>
              <a:path w="348615" h="615314">
                <a:moveTo>
                  <a:pt x="243839" y="32004"/>
                </a:moveTo>
                <a:lnTo>
                  <a:pt x="243839" y="21336"/>
                </a:lnTo>
                <a:lnTo>
                  <a:pt x="239982" y="32004"/>
                </a:lnTo>
                <a:lnTo>
                  <a:pt x="243839" y="32004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059546" y="5243321"/>
            <a:ext cx="143002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170">
              <a:lnSpc>
                <a:spcPct val="100000"/>
              </a:lnSpc>
            </a:pPr>
            <a:r>
              <a:rPr sz="1600" spc="-5" dirty="0">
                <a:latin typeface="Meiryo UI"/>
                <a:cs typeface="Meiryo UI"/>
              </a:rPr>
              <a:t>CDA出⼒実⾏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１）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出力ツール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3940175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■出⼒フォルダ</a:t>
            </a:r>
            <a:endParaRPr sz="2400">
              <a:latin typeface="Meiryo UI"/>
              <a:cs typeface="Meiryo UI"/>
            </a:endParaRPr>
          </a:p>
          <a:p>
            <a:pPr marL="2921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Meiryo UI"/>
                <a:cs typeface="Meiryo UI"/>
              </a:rPr>
              <a:t>指定したフォルダ以下に⽇付毎のフォルダ作成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9860" y="2623163"/>
            <a:ext cx="39668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⽇付フォルダ以下にレポートID毎のフォルダを作成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0103" y="6134453"/>
            <a:ext cx="395351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CDAファイルと、キー画像ファイルが作成され</a:t>
            </a:r>
            <a:r>
              <a:rPr sz="1600" spc="10" dirty="0">
                <a:latin typeface="Meiryo UI"/>
                <a:cs typeface="Meiryo UI"/>
              </a:rPr>
              <a:t>ま</a:t>
            </a:r>
            <a:r>
              <a:rPr sz="1600" dirty="0">
                <a:latin typeface="Meiryo UI"/>
                <a:cs typeface="Meiryo UI"/>
              </a:rPr>
              <a:t>す。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82025" y="1690116"/>
            <a:ext cx="3435096" cy="18158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81644" y="227685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90407" y="2265807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6740" y="226847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6503" y="2409825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43029" y="2860547"/>
            <a:ext cx="3406140" cy="2327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28170" y="4373117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6933" y="4362830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37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63266" y="436473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1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43029" y="4506848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40693" y="5465064"/>
            <a:ext cx="4842509" cy="653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68003" y="2359151"/>
            <a:ext cx="2872105" cy="1826895"/>
          </a:xfrm>
          <a:custGeom>
            <a:avLst/>
            <a:gdLst/>
            <a:ahLst/>
            <a:cxnLst/>
            <a:rect l="l" t="t" r="r" b="b"/>
            <a:pathLst>
              <a:path w="2872104" h="1826895">
                <a:moveTo>
                  <a:pt x="2821388" y="1762278"/>
                </a:moveTo>
                <a:lnTo>
                  <a:pt x="2821295" y="1761261"/>
                </a:lnTo>
                <a:lnTo>
                  <a:pt x="2811701" y="1749394"/>
                </a:lnTo>
                <a:lnTo>
                  <a:pt x="2809494" y="1749552"/>
                </a:lnTo>
                <a:lnTo>
                  <a:pt x="2791206" y="1751076"/>
                </a:lnTo>
                <a:lnTo>
                  <a:pt x="2771394" y="1753362"/>
                </a:lnTo>
                <a:lnTo>
                  <a:pt x="2743952" y="1755579"/>
                </a:lnTo>
                <a:lnTo>
                  <a:pt x="2689097" y="1759886"/>
                </a:lnTo>
                <a:lnTo>
                  <a:pt x="2634269" y="1764021"/>
                </a:lnTo>
                <a:lnTo>
                  <a:pt x="2579458" y="1767979"/>
                </a:lnTo>
                <a:lnTo>
                  <a:pt x="2524651" y="1771757"/>
                </a:lnTo>
                <a:lnTo>
                  <a:pt x="2469836" y="1775353"/>
                </a:lnTo>
                <a:lnTo>
                  <a:pt x="2415001" y="1778762"/>
                </a:lnTo>
                <a:lnTo>
                  <a:pt x="2360135" y="1781981"/>
                </a:lnTo>
                <a:lnTo>
                  <a:pt x="2305225" y="1785007"/>
                </a:lnTo>
                <a:lnTo>
                  <a:pt x="2250260" y="1787836"/>
                </a:lnTo>
                <a:lnTo>
                  <a:pt x="2178558" y="1790700"/>
                </a:lnTo>
                <a:lnTo>
                  <a:pt x="2132838" y="1792224"/>
                </a:lnTo>
                <a:lnTo>
                  <a:pt x="2074631" y="1794119"/>
                </a:lnTo>
                <a:lnTo>
                  <a:pt x="2016184" y="1795865"/>
                </a:lnTo>
                <a:lnTo>
                  <a:pt x="1957524" y="1797420"/>
                </a:lnTo>
                <a:lnTo>
                  <a:pt x="1898682" y="1798741"/>
                </a:lnTo>
                <a:lnTo>
                  <a:pt x="1839686" y="1799788"/>
                </a:lnTo>
                <a:lnTo>
                  <a:pt x="1780566" y="1800518"/>
                </a:lnTo>
                <a:lnTo>
                  <a:pt x="1721352" y="1800890"/>
                </a:lnTo>
                <a:lnTo>
                  <a:pt x="1662073" y="1800862"/>
                </a:lnTo>
                <a:lnTo>
                  <a:pt x="1602757" y="1800392"/>
                </a:lnTo>
                <a:lnTo>
                  <a:pt x="1543435" y="1799439"/>
                </a:lnTo>
                <a:lnTo>
                  <a:pt x="1484136" y="1797960"/>
                </a:lnTo>
                <a:lnTo>
                  <a:pt x="1424889" y="1795914"/>
                </a:lnTo>
                <a:lnTo>
                  <a:pt x="1365723" y="1793259"/>
                </a:lnTo>
                <a:lnTo>
                  <a:pt x="1306668" y="1789954"/>
                </a:lnTo>
                <a:lnTo>
                  <a:pt x="1247754" y="1785957"/>
                </a:lnTo>
                <a:lnTo>
                  <a:pt x="1189008" y="1781225"/>
                </a:lnTo>
                <a:lnTo>
                  <a:pt x="1130462" y="1775718"/>
                </a:lnTo>
                <a:lnTo>
                  <a:pt x="1072144" y="1769393"/>
                </a:lnTo>
                <a:lnTo>
                  <a:pt x="1014083" y="1762209"/>
                </a:lnTo>
                <a:lnTo>
                  <a:pt x="956310" y="1754124"/>
                </a:lnTo>
                <a:lnTo>
                  <a:pt x="915924" y="1747266"/>
                </a:lnTo>
                <a:lnTo>
                  <a:pt x="877062" y="1740408"/>
                </a:lnTo>
                <a:lnTo>
                  <a:pt x="839724" y="1732788"/>
                </a:lnTo>
                <a:lnTo>
                  <a:pt x="803147" y="1724406"/>
                </a:lnTo>
                <a:lnTo>
                  <a:pt x="770136" y="1716959"/>
                </a:lnTo>
                <a:lnTo>
                  <a:pt x="706557" y="1698319"/>
                </a:lnTo>
                <a:lnTo>
                  <a:pt x="646210" y="1674793"/>
                </a:lnTo>
                <a:lnTo>
                  <a:pt x="589063" y="1646508"/>
                </a:lnTo>
                <a:lnTo>
                  <a:pt x="535084" y="1613594"/>
                </a:lnTo>
                <a:lnTo>
                  <a:pt x="484241" y="1576181"/>
                </a:lnTo>
                <a:lnTo>
                  <a:pt x="436499" y="1534396"/>
                </a:lnTo>
                <a:lnTo>
                  <a:pt x="391828" y="1488371"/>
                </a:lnTo>
                <a:lnTo>
                  <a:pt x="350195" y="1438233"/>
                </a:lnTo>
                <a:lnTo>
                  <a:pt x="311567" y="1384111"/>
                </a:lnTo>
                <a:lnTo>
                  <a:pt x="267461" y="1312164"/>
                </a:lnTo>
                <a:lnTo>
                  <a:pt x="243839" y="1267206"/>
                </a:lnTo>
                <a:lnTo>
                  <a:pt x="224761" y="1226012"/>
                </a:lnTo>
                <a:lnTo>
                  <a:pt x="207032" y="1184174"/>
                </a:lnTo>
                <a:lnTo>
                  <a:pt x="190593" y="1141742"/>
                </a:lnTo>
                <a:lnTo>
                  <a:pt x="175383" y="1098766"/>
                </a:lnTo>
                <a:lnTo>
                  <a:pt x="161340" y="1055295"/>
                </a:lnTo>
                <a:lnTo>
                  <a:pt x="148404" y="1011380"/>
                </a:lnTo>
                <a:lnTo>
                  <a:pt x="136515" y="967071"/>
                </a:lnTo>
                <a:lnTo>
                  <a:pt x="125611" y="922418"/>
                </a:lnTo>
                <a:lnTo>
                  <a:pt x="115632" y="877471"/>
                </a:lnTo>
                <a:lnTo>
                  <a:pt x="106518" y="832280"/>
                </a:lnTo>
                <a:lnTo>
                  <a:pt x="98206" y="786894"/>
                </a:lnTo>
                <a:lnTo>
                  <a:pt x="90637" y="741365"/>
                </a:lnTo>
                <a:lnTo>
                  <a:pt x="83750" y="695742"/>
                </a:lnTo>
                <a:lnTo>
                  <a:pt x="77484" y="650075"/>
                </a:lnTo>
                <a:lnTo>
                  <a:pt x="71779" y="604414"/>
                </a:lnTo>
                <a:lnTo>
                  <a:pt x="61806" y="513310"/>
                </a:lnTo>
                <a:lnTo>
                  <a:pt x="49529" y="377952"/>
                </a:lnTo>
                <a:lnTo>
                  <a:pt x="40385" y="252984"/>
                </a:lnTo>
                <a:lnTo>
                  <a:pt x="25145" y="0"/>
                </a:lnTo>
                <a:lnTo>
                  <a:pt x="0" y="1524"/>
                </a:lnTo>
                <a:lnTo>
                  <a:pt x="14477" y="254508"/>
                </a:lnTo>
                <a:lnTo>
                  <a:pt x="23621" y="379476"/>
                </a:lnTo>
                <a:lnTo>
                  <a:pt x="37147" y="523157"/>
                </a:lnTo>
                <a:lnTo>
                  <a:pt x="48139" y="620435"/>
                </a:lnTo>
                <a:lnTo>
                  <a:pt x="54455" y="669297"/>
                </a:lnTo>
                <a:lnTo>
                  <a:pt x="61418" y="718207"/>
                </a:lnTo>
                <a:lnTo>
                  <a:pt x="69106" y="767091"/>
                </a:lnTo>
                <a:lnTo>
                  <a:pt x="77592" y="815873"/>
                </a:lnTo>
                <a:lnTo>
                  <a:pt x="86953" y="864479"/>
                </a:lnTo>
                <a:lnTo>
                  <a:pt x="97265" y="912834"/>
                </a:lnTo>
                <a:lnTo>
                  <a:pt x="108604" y="960862"/>
                </a:lnTo>
                <a:lnTo>
                  <a:pt x="121045" y="1008489"/>
                </a:lnTo>
                <a:lnTo>
                  <a:pt x="134664" y="1055641"/>
                </a:lnTo>
                <a:lnTo>
                  <a:pt x="149537" y="1102241"/>
                </a:lnTo>
                <a:lnTo>
                  <a:pt x="165740" y="1148215"/>
                </a:lnTo>
                <a:lnTo>
                  <a:pt x="183348" y="1193489"/>
                </a:lnTo>
                <a:lnTo>
                  <a:pt x="202438" y="1237987"/>
                </a:lnTo>
                <a:lnTo>
                  <a:pt x="223084" y="1281634"/>
                </a:lnTo>
                <a:lnTo>
                  <a:pt x="245363" y="1324356"/>
                </a:lnTo>
                <a:lnTo>
                  <a:pt x="271271" y="1368552"/>
                </a:lnTo>
                <a:lnTo>
                  <a:pt x="299466" y="1411224"/>
                </a:lnTo>
                <a:lnTo>
                  <a:pt x="340877" y="1467206"/>
                </a:lnTo>
                <a:lnTo>
                  <a:pt x="384553" y="1518061"/>
                </a:lnTo>
                <a:lnTo>
                  <a:pt x="430646" y="1563928"/>
                </a:lnTo>
                <a:lnTo>
                  <a:pt x="479307" y="1604948"/>
                </a:lnTo>
                <a:lnTo>
                  <a:pt x="530685" y="1641262"/>
                </a:lnTo>
                <a:lnTo>
                  <a:pt x="584932" y="1673011"/>
                </a:lnTo>
                <a:lnTo>
                  <a:pt x="642199" y="1700335"/>
                </a:lnTo>
                <a:lnTo>
                  <a:pt x="702637" y="1723376"/>
                </a:lnTo>
                <a:lnTo>
                  <a:pt x="766396" y="1742275"/>
                </a:lnTo>
                <a:lnTo>
                  <a:pt x="833627" y="1757172"/>
                </a:lnTo>
                <a:lnTo>
                  <a:pt x="871728" y="1764792"/>
                </a:lnTo>
                <a:lnTo>
                  <a:pt x="911352" y="1772412"/>
                </a:lnTo>
                <a:lnTo>
                  <a:pt x="951738" y="1779270"/>
                </a:lnTo>
                <a:lnTo>
                  <a:pt x="993648" y="1785366"/>
                </a:lnTo>
                <a:lnTo>
                  <a:pt x="1051995" y="1792664"/>
                </a:lnTo>
                <a:lnTo>
                  <a:pt x="1110601" y="1799145"/>
                </a:lnTo>
                <a:lnTo>
                  <a:pt x="1169438" y="1804843"/>
                </a:lnTo>
                <a:lnTo>
                  <a:pt x="1228481" y="1809793"/>
                </a:lnTo>
                <a:lnTo>
                  <a:pt x="1287703" y="1814031"/>
                </a:lnTo>
                <a:lnTo>
                  <a:pt x="1347076" y="1817591"/>
                </a:lnTo>
                <a:lnTo>
                  <a:pt x="1406575" y="1820508"/>
                </a:lnTo>
                <a:lnTo>
                  <a:pt x="1466172" y="1822817"/>
                </a:lnTo>
                <a:lnTo>
                  <a:pt x="1525841" y="1824553"/>
                </a:lnTo>
                <a:lnTo>
                  <a:pt x="1585555" y="1825752"/>
                </a:lnTo>
                <a:lnTo>
                  <a:pt x="1645288" y="1826447"/>
                </a:lnTo>
                <a:lnTo>
                  <a:pt x="1721352" y="1826618"/>
                </a:lnTo>
                <a:lnTo>
                  <a:pt x="1764702" y="1826469"/>
                </a:lnTo>
                <a:lnTo>
                  <a:pt x="1824331" y="1825865"/>
                </a:lnTo>
                <a:lnTo>
                  <a:pt x="1883871" y="1824899"/>
                </a:lnTo>
                <a:lnTo>
                  <a:pt x="1943297" y="1823604"/>
                </a:lnTo>
                <a:lnTo>
                  <a:pt x="2002581" y="1822017"/>
                </a:lnTo>
                <a:lnTo>
                  <a:pt x="2061698" y="1820171"/>
                </a:lnTo>
                <a:lnTo>
                  <a:pt x="2120619" y="1818102"/>
                </a:lnTo>
                <a:lnTo>
                  <a:pt x="2179320" y="1815845"/>
                </a:lnTo>
                <a:lnTo>
                  <a:pt x="2224278" y="1814322"/>
                </a:lnTo>
                <a:lnTo>
                  <a:pt x="2318323" y="1809358"/>
                </a:lnTo>
                <a:lnTo>
                  <a:pt x="2368900" y="1806603"/>
                </a:lnTo>
                <a:lnTo>
                  <a:pt x="2419448" y="1803743"/>
                </a:lnTo>
                <a:lnTo>
                  <a:pt x="2469971" y="1800751"/>
                </a:lnTo>
                <a:lnTo>
                  <a:pt x="2520476" y="1797600"/>
                </a:lnTo>
                <a:lnTo>
                  <a:pt x="2570969" y="1794263"/>
                </a:lnTo>
                <a:lnTo>
                  <a:pt x="2621453" y="1790713"/>
                </a:lnTo>
                <a:lnTo>
                  <a:pt x="2671936" y="1786921"/>
                </a:lnTo>
                <a:lnTo>
                  <a:pt x="2722422" y="1782862"/>
                </a:lnTo>
                <a:lnTo>
                  <a:pt x="2772918" y="1778508"/>
                </a:lnTo>
                <a:lnTo>
                  <a:pt x="2793491" y="1776983"/>
                </a:lnTo>
                <a:lnTo>
                  <a:pt x="2811779" y="1774698"/>
                </a:lnTo>
                <a:lnTo>
                  <a:pt x="2814572" y="1774498"/>
                </a:lnTo>
                <a:lnTo>
                  <a:pt x="2821388" y="1762278"/>
                </a:lnTo>
                <a:close/>
              </a:path>
              <a:path w="2872104" h="1826895">
                <a:moveTo>
                  <a:pt x="2871978" y="1756410"/>
                </a:moveTo>
                <a:lnTo>
                  <a:pt x="2792729" y="1725930"/>
                </a:lnTo>
                <a:lnTo>
                  <a:pt x="2811701" y="1749394"/>
                </a:lnTo>
                <a:lnTo>
                  <a:pt x="2820162" y="1748789"/>
                </a:lnTo>
                <a:lnTo>
                  <a:pt x="2821295" y="1761261"/>
                </a:lnTo>
                <a:lnTo>
                  <a:pt x="2821685" y="1761744"/>
                </a:lnTo>
                <a:lnTo>
                  <a:pt x="2821685" y="1765553"/>
                </a:lnTo>
                <a:lnTo>
                  <a:pt x="2822447" y="1773936"/>
                </a:lnTo>
                <a:lnTo>
                  <a:pt x="2822447" y="1787170"/>
                </a:lnTo>
                <a:lnTo>
                  <a:pt x="2871978" y="1756410"/>
                </a:lnTo>
                <a:close/>
              </a:path>
              <a:path w="2872104" h="1826895">
                <a:moveTo>
                  <a:pt x="2822447" y="1787170"/>
                </a:moveTo>
                <a:lnTo>
                  <a:pt x="2822447" y="1773936"/>
                </a:lnTo>
                <a:lnTo>
                  <a:pt x="2814572" y="1774498"/>
                </a:lnTo>
                <a:lnTo>
                  <a:pt x="2799588" y="1801368"/>
                </a:lnTo>
                <a:lnTo>
                  <a:pt x="2822447" y="1787170"/>
                </a:lnTo>
                <a:close/>
              </a:path>
              <a:path w="2872104" h="1826895">
                <a:moveTo>
                  <a:pt x="2821295" y="1761261"/>
                </a:moveTo>
                <a:lnTo>
                  <a:pt x="2820162" y="1748789"/>
                </a:lnTo>
                <a:lnTo>
                  <a:pt x="2811701" y="1749394"/>
                </a:lnTo>
                <a:lnTo>
                  <a:pt x="2821295" y="1761261"/>
                </a:lnTo>
                <a:close/>
              </a:path>
              <a:path w="2872104" h="1826895">
                <a:moveTo>
                  <a:pt x="2822447" y="1773936"/>
                </a:moveTo>
                <a:lnTo>
                  <a:pt x="2821388" y="1762278"/>
                </a:lnTo>
                <a:lnTo>
                  <a:pt x="2814572" y="1774498"/>
                </a:lnTo>
                <a:lnTo>
                  <a:pt x="2822447" y="1773936"/>
                </a:lnTo>
                <a:close/>
              </a:path>
              <a:path w="2872104" h="1826895">
                <a:moveTo>
                  <a:pt x="2821685" y="1765553"/>
                </a:moveTo>
                <a:lnTo>
                  <a:pt x="2821685" y="1761744"/>
                </a:lnTo>
                <a:lnTo>
                  <a:pt x="2821388" y="1762278"/>
                </a:lnTo>
                <a:lnTo>
                  <a:pt x="2821685" y="176555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55093" y="4453890"/>
            <a:ext cx="434340" cy="1236980"/>
          </a:xfrm>
          <a:custGeom>
            <a:avLst/>
            <a:gdLst/>
            <a:ahLst/>
            <a:cxnLst/>
            <a:rect l="l" t="t" r="r" b="b"/>
            <a:pathLst>
              <a:path w="434339" h="1236979">
                <a:moveTo>
                  <a:pt x="22983" y="1180274"/>
                </a:moveTo>
                <a:lnTo>
                  <a:pt x="11430" y="1152144"/>
                </a:lnTo>
                <a:lnTo>
                  <a:pt x="0" y="1236726"/>
                </a:lnTo>
                <a:lnTo>
                  <a:pt x="18288" y="1226462"/>
                </a:lnTo>
                <a:lnTo>
                  <a:pt x="18288" y="1187958"/>
                </a:lnTo>
                <a:lnTo>
                  <a:pt x="22983" y="1180274"/>
                </a:lnTo>
                <a:close/>
              </a:path>
              <a:path w="434339" h="1236979">
                <a:moveTo>
                  <a:pt x="43434" y="1194816"/>
                </a:moveTo>
                <a:lnTo>
                  <a:pt x="28956" y="1194816"/>
                </a:lnTo>
                <a:lnTo>
                  <a:pt x="22983" y="1180274"/>
                </a:lnTo>
                <a:lnTo>
                  <a:pt x="18288" y="1187958"/>
                </a:lnTo>
                <a:lnTo>
                  <a:pt x="38862" y="1201674"/>
                </a:lnTo>
                <a:lnTo>
                  <a:pt x="43434" y="1194816"/>
                </a:lnTo>
                <a:close/>
              </a:path>
              <a:path w="434339" h="1236979">
                <a:moveTo>
                  <a:pt x="74676" y="1194816"/>
                </a:moveTo>
                <a:lnTo>
                  <a:pt x="43434" y="1194816"/>
                </a:lnTo>
                <a:lnTo>
                  <a:pt x="38862" y="1201674"/>
                </a:lnTo>
                <a:lnTo>
                  <a:pt x="18288" y="1187958"/>
                </a:lnTo>
                <a:lnTo>
                  <a:pt x="18288" y="1226462"/>
                </a:lnTo>
                <a:lnTo>
                  <a:pt x="74676" y="1194816"/>
                </a:lnTo>
                <a:close/>
              </a:path>
              <a:path w="434339" h="1236979">
                <a:moveTo>
                  <a:pt x="409194" y="546382"/>
                </a:moveTo>
                <a:lnTo>
                  <a:pt x="409194" y="426720"/>
                </a:lnTo>
                <a:lnTo>
                  <a:pt x="408432" y="445008"/>
                </a:lnTo>
                <a:lnTo>
                  <a:pt x="406146" y="464058"/>
                </a:lnTo>
                <a:lnTo>
                  <a:pt x="395111" y="507353"/>
                </a:lnTo>
                <a:lnTo>
                  <a:pt x="380305" y="550928"/>
                </a:lnTo>
                <a:lnTo>
                  <a:pt x="362637" y="594402"/>
                </a:lnTo>
                <a:lnTo>
                  <a:pt x="343013" y="637391"/>
                </a:lnTo>
                <a:lnTo>
                  <a:pt x="307665" y="708425"/>
                </a:lnTo>
                <a:lnTo>
                  <a:pt x="288036" y="746760"/>
                </a:lnTo>
                <a:lnTo>
                  <a:pt x="240464" y="831519"/>
                </a:lnTo>
                <a:lnTo>
                  <a:pt x="197918" y="904401"/>
                </a:lnTo>
                <a:lnTo>
                  <a:pt x="162619" y="962478"/>
                </a:lnTo>
                <a:lnTo>
                  <a:pt x="117583" y="1034508"/>
                </a:lnTo>
                <a:lnTo>
                  <a:pt x="39624" y="1155954"/>
                </a:lnTo>
                <a:lnTo>
                  <a:pt x="26670" y="1174242"/>
                </a:lnTo>
                <a:lnTo>
                  <a:pt x="22983" y="1180274"/>
                </a:lnTo>
                <a:lnTo>
                  <a:pt x="28956" y="1194816"/>
                </a:lnTo>
                <a:lnTo>
                  <a:pt x="43434" y="1194816"/>
                </a:lnTo>
                <a:lnTo>
                  <a:pt x="60198" y="1169670"/>
                </a:lnTo>
                <a:lnTo>
                  <a:pt x="74676" y="1149096"/>
                </a:lnTo>
                <a:lnTo>
                  <a:pt x="164482" y="1007933"/>
                </a:lnTo>
                <a:lnTo>
                  <a:pt x="197498" y="954579"/>
                </a:lnTo>
                <a:lnTo>
                  <a:pt x="229856" y="900830"/>
                </a:lnTo>
                <a:lnTo>
                  <a:pt x="261369" y="846578"/>
                </a:lnTo>
                <a:lnTo>
                  <a:pt x="281814" y="810079"/>
                </a:lnTo>
                <a:lnTo>
                  <a:pt x="291846" y="791718"/>
                </a:lnTo>
                <a:lnTo>
                  <a:pt x="310134" y="758952"/>
                </a:lnTo>
                <a:lnTo>
                  <a:pt x="353297" y="674523"/>
                </a:lnTo>
                <a:lnTo>
                  <a:pt x="373265" y="632954"/>
                </a:lnTo>
                <a:lnTo>
                  <a:pt x="392415" y="589659"/>
                </a:lnTo>
                <a:lnTo>
                  <a:pt x="404083" y="560361"/>
                </a:lnTo>
                <a:lnTo>
                  <a:pt x="409194" y="546382"/>
                </a:lnTo>
                <a:close/>
              </a:path>
              <a:path w="434339" h="1236979">
                <a:moveTo>
                  <a:pt x="434340" y="426720"/>
                </a:moveTo>
                <a:lnTo>
                  <a:pt x="434340" y="407670"/>
                </a:lnTo>
                <a:lnTo>
                  <a:pt x="433578" y="388620"/>
                </a:lnTo>
                <a:lnTo>
                  <a:pt x="425299" y="342376"/>
                </a:lnTo>
                <a:lnTo>
                  <a:pt x="410981" y="299498"/>
                </a:lnTo>
                <a:lnTo>
                  <a:pt x="391341" y="259701"/>
                </a:lnTo>
                <a:lnTo>
                  <a:pt x="367101" y="222700"/>
                </a:lnTo>
                <a:lnTo>
                  <a:pt x="338980" y="188209"/>
                </a:lnTo>
                <a:lnTo>
                  <a:pt x="307665" y="155913"/>
                </a:lnTo>
                <a:lnTo>
                  <a:pt x="273974" y="125618"/>
                </a:lnTo>
                <a:lnTo>
                  <a:pt x="238529" y="96948"/>
                </a:lnTo>
                <a:lnTo>
                  <a:pt x="202082" y="69648"/>
                </a:lnTo>
                <a:lnTo>
                  <a:pt x="165354" y="43433"/>
                </a:lnTo>
                <a:lnTo>
                  <a:pt x="133350" y="21336"/>
                </a:lnTo>
                <a:lnTo>
                  <a:pt x="101346" y="0"/>
                </a:lnTo>
                <a:lnTo>
                  <a:pt x="87630" y="20574"/>
                </a:lnTo>
                <a:lnTo>
                  <a:pt x="119769" y="42764"/>
                </a:lnTo>
                <a:lnTo>
                  <a:pt x="150876" y="64008"/>
                </a:lnTo>
                <a:lnTo>
                  <a:pt x="168689" y="76426"/>
                </a:lnTo>
                <a:lnTo>
                  <a:pt x="204705" y="102461"/>
                </a:lnTo>
                <a:lnTo>
                  <a:pt x="240480" y="130223"/>
                </a:lnTo>
                <a:lnTo>
                  <a:pt x="275103" y="159868"/>
                </a:lnTo>
                <a:lnTo>
                  <a:pt x="307698" y="191588"/>
                </a:lnTo>
                <a:lnTo>
                  <a:pt x="337253" y="225429"/>
                </a:lnTo>
                <a:lnTo>
                  <a:pt x="362958" y="261656"/>
                </a:lnTo>
                <a:lnTo>
                  <a:pt x="383869" y="300387"/>
                </a:lnTo>
                <a:lnTo>
                  <a:pt x="399074" y="341779"/>
                </a:lnTo>
                <a:lnTo>
                  <a:pt x="407664" y="385986"/>
                </a:lnTo>
                <a:lnTo>
                  <a:pt x="409194" y="409194"/>
                </a:lnTo>
                <a:lnTo>
                  <a:pt x="409194" y="546382"/>
                </a:lnTo>
                <a:lnTo>
                  <a:pt x="409442" y="545701"/>
                </a:lnTo>
                <a:lnTo>
                  <a:pt x="423040" y="502144"/>
                </a:lnTo>
                <a:lnTo>
                  <a:pt x="431902" y="460053"/>
                </a:lnTo>
                <a:lnTo>
                  <a:pt x="433578" y="446531"/>
                </a:lnTo>
                <a:lnTo>
                  <a:pt x="434340" y="42672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012831" y="5523765"/>
            <a:ext cx="362457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0" dirty="0">
                <a:latin typeface="MS UI Gothic"/>
                <a:cs typeface="MS UI Gothic"/>
              </a:rPr>
              <a:t>■</a:t>
            </a:r>
            <a:r>
              <a:rPr sz="800" spc="-15" dirty="0">
                <a:latin typeface="Arial"/>
                <a:cs typeface="Arial"/>
              </a:rPr>
              <a:t>CD</a:t>
            </a:r>
            <a:r>
              <a:rPr sz="800" spc="-10" dirty="0">
                <a:latin typeface="Arial"/>
                <a:cs typeface="Arial"/>
              </a:rPr>
              <a:t>A</a:t>
            </a:r>
            <a:r>
              <a:rPr sz="800" spc="85" dirty="0">
                <a:latin typeface="MS UI Gothic"/>
                <a:cs typeface="MS UI Gothic"/>
              </a:rPr>
              <a:t>ファイル：</a:t>
            </a:r>
            <a:endParaRPr sz="800">
              <a:latin typeface="MS UI Gothic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.</a:t>
            </a:r>
            <a:r>
              <a:rPr sz="800" spc="-10" dirty="0">
                <a:latin typeface="Arial"/>
                <a:cs typeface="Arial"/>
              </a:rPr>
              <a:t>xml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12841" y="5889523"/>
            <a:ext cx="383286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35" dirty="0">
                <a:latin typeface="MS UI Gothic"/>
                <a:cs typeface="MS UI Gothic"/>
              </a:rPr>
              <a:t>■添付画像ファイル：</a:t>
            </a:r>
            <a:endParaRPr sz="800">
              <a:latin typeface="MS UI Gothic"/>
              <a:cs typeface="MS UI Gothic"/>
            </a:endParaRPr>
          </a:p>
          <a:p>
            <a:pPr marL="12700" marR="508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_nnn</a:t>
            </a:r>
            <a:r>
              <a:rPr sz="800" spc="-5" dirty="0">
                <a:latin typeface="Arial"/>
                <a:cs typeface="Arial"/>
              </a:rPr>
              <a:t>.</a:t>
            </a:r>
            <a:r>
              <a:rPr sz="800" dirty="0">
                <a:latin typeface="Arial"/>
                <a:cs typeface="Arial"/>
              </a:rPr>
              <a:t>jpg </a:t>
            </a:r>
            <a:r>
              <a:rPr sz="800" spc="-5" dirty="0">
                <a:latin typeface="Arial"/>
                <a:cs typeface="Arial"/>
              </a:rPr>
              <a:t>(nnn</a:t>
            </a:r>
            <a:r>
              <a:rPr sz="800" spc="1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: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001</a:t>
            </a:r>
            <a:r>
              <a:rPr sz="800" spc="-10" dirty="0">
                <a:latin typeface="MS UI Gothic"/>
                <a:cs typeface="MS UI Gothic"/>
              </a:rPr>
              <a:t>～</a:t>
            </a:r>
            <a:r>
              <a:rPr sz="800" dirty="0">
                <a:latin typeface="Arial"/>
                <a:cs typeface="Arial"/>
              </a:rPr>
              <a:t>99</a:t>
            </a:r>
            <a:r>
              <a:rPr sz="800" spc="-5" dirty="0">
                <a:latin typeface="Arial"/>
                <a:cs typeface="Arial"/>
              </a:rPr>
              <a:t>9)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14529" y="986790"/>
            <a:ext cx="3133344" cy="15339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5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２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取込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</a:t>
            </a:r>
            <a:r>
              <a:rPr sz="2400" dirty="0" err="1">
                <a:latin typeface="Meiryo UI"/>
                <a:cs typeface="Meiryo UI"/>
              </a:rPr>
              <a:t>CDA</a:t>
            </a:r>
            <a:r>
              <a:rPr sz="2400" dirty="0" err="1" smtClean="0">
                <a:latin typeface="Meiryo UI"/>
                <a:cs typeface="Meiryo UI"/>
              </a:rPr>
              <a:t>取込</a:t>
            </a:r>
            <a:r>
              <a:rPr lang="ja-JP" altLang="en-US" sz="2400" dirty="0" smtClean="0">
                <a:latin typeface="Meiryo UI"/>
                <a:cs typeface="Meiryo UI"/>
              </a:rPr>
              <a:t>ツール</a:t>
            </a:r>
            <a:r>
              <a:rPr sz="2400" spc="5" dirty="0" smtClean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データフロー</a:t>
            </a:r>
          </a:p>
        </p:txBody>
      </p:sp>
      <p:sp>
        <p:nvSpPr>
          <p:cNvPr id="4" name="object 4"/>
          <p:cNvSpPr/>
          <p:nvPr/>
        </p:nvSpPr>
        <p:spPr>
          <a:xfrm>
            <a:off x="3466223" y="3402329"/>
            <a:ext cx="1800225" cy="1414780"/>
          </a:xfrm>
          <a:custGeom>
            <a:avLst/>
            <a:gdLst/>
            <a:ahLst/>
            <a:cxnLst/>
            <a:rect l="l" t="t" r="r" b="b"/>
            <a:pathLst>
              <a:path w="1800225" h="1414779">
                <a:moveTo>
                  <a:pt x="1799844" y="707136"/>
                </a:moveTo>
                <a:lnTo>
                  <a:pt x="1796859" y="649090"/>
                </a:lnTo>
                <a:lnTo>
                  <a:pt x="1788060" y="592346"/>
                </a:lnTo>
                <a:lnTo>
                  <a:pt x="1773679" y="537084"/>
                </a:lnTo>
                <a:lnTo>
                  <a:pt x="1753947" y="483485"/>
                </a:lnTo>
                <a:lnTo>
                  <a:pt x="1729097" y="431732"/>
                </a:lnTo>
                <a:lnTo>
                  <a:pt x="1699360" y="382005"/>
                </a:lnTo>
                <a:lnTo>
                  <a:pt x="1664969" y="334484"/>
                </a:lnTo>
                <a:lnTo>
                  <a:pt x="1626156" y="289352"/>
                </a:lnTo>
                <a:lnTo>
                  <a:pt x="1583153" y="246790"/>
                </a:lnTo>
                <a:lnTo>
                  <a:pt x="1536192" y="206978"/>
                </a:lnTo>
                <a:lnTo>
                  <a:pt x="1485504" y="170098"/>
                </a:lnTo>
                <a:lnTo>
                  <a:pt x="1431322" y="136330"/>
                </a:lnTo>
                <a:lnTo>
                  <a:pt x="1373878" y="105857"/>
                </a:lnTo>
                <a:lnTo>
                  <a:pt x="1313404" y="78860"/>
                </a:lnTo>
                <a:lnTo>
                  <a:pt x="1250132" y="55518"/>
                </a:lnTo>
                <a:lnTo>
                  <a:pt x="1184294" y="36015"/>
                </a:lnTo>
                <a:lnTo>
                  <a:pt x="1116122" y="20530"/>
                </a:lnTo>
                <a:lnTo>
                  <a:pt x="1045848" y="9245"/>
                </a:lnTo>
                <a:lnTo>
                  <a:pt x="973703" y="2341"/>
                </a:lnTo>
                <a:lnTo>
                  <a:pt x="899922" y="0"/>
                </a:lnTo>
                <a:lnTo>
                  <a:pt x="826140" y="2341"/>
                </a:lnTo>
                <a:lnTo>
                  <a:pt x="753995" y="9245"/>
                </a:lnTo>
                <a:lnTo>
                  <a:pt x="683721" y="20530"/>
                </a:lnTo>
                <a:lnTo>
                  <a:pt x="615549" y="36015"/>
                </a:lnTo>
                <a:lnTo>
                  <a:pt x="549711" y="55518"/>
                </a:lnTo>
                <a:lnTo>
                  <a:pt x="486439" y="78860"/>
                </a:lnTo>
                <a:lnTo>
                  <a:pt x="425965" y="105857"/>
                </a:lnTo>
                <a:lnTo>
                  <a:pt x="368521" y="136330"/>
                </a:lnTo>
                <a:lnTo>
                  <a:pt x="314339" y="170098"/>
                </a:lnTo>
                <a:lnTo>
                  <a:pt x="263651" y="206978"/>
                </a:lnTo>
                <a:lnTo>
                  <a:pt x="216690" y="246790"/>
                </a:lnTo>
                <a:lnTo>
                  <a:pt x="173687" y="289352"/>
                </a:lnTo>
                <a:lnTo>
                  <a:pt x="134874" y="334484"/>
                </a:lnTo>
                <a:lnTo>
                  <a:pt x="100483" y="382005"/>
                </a:lnTo>
                <a:lnTo>
                  <a:pt x="70746" y="431732"/>
                </a:lnTo>
                <a:lnTo>
                  <a:pt x="45896" y="483485"/>
                </a:lnTo>
                <a:lnTo>
                  <a:pt x="26164" y="537084"/>
                </a:lnTo>
                <a:lnTo>
                  <a:pt x="11783" y="592346"/>
                </a:lnTo>
                <a:lnTo>
                  <a:pt x="2984" y="649090"/>
                </a:lnTo>
                <a:lnTo>
                  <a:pt x="0" y="707136"/>
                </a:lnTo>
                <a:lnTo>
                  <a:pt x="2984" y="765078"/>
                </a:lnTo>
                <a:lnTo>
                  <a:pt x="11783" y="821740"/>
                </a:lnTo>
                <a:lnTo>
                  <a:pt x="26164" y="876940"/>
                </a:lnTo>
                <a:lnTo>
                  <a:pt x="45896" y="930493"/>
                </a:lnTo>
                <a:lnTo>
                  <a:pt x="70746" y="982218"/>
                </a:lnTo>
                <a:lnTo>
                  <a:pt x="100483" y="1031930"/>
                </a:lnTo>
                <a:lnTo>
                  <a:pt x="134874" y="1079449"/>
                </a:lnTo>
                <a:lnTo>
                  <a:pt x="173687" y="1124590"/>
                </a:lnTo>
                <a:lnTo>
                  <a:pt x="216690" y="1167170"/>
                </a:lnTo>
                <a:lnTo>
                  <a:pt x="263652" y="1207008"/>
                </a:lnTo>
                <a:lnTo>
                  <a:pt x="314339" y="1243919"/>
                </a:lnTo>
                <a:lnTo>
                  <a:pt x="368521" y="1277721"/>
                </a:lnTo>
                <a:lnTo>
                  <a:pt x="425965" y="1308232"/>
                </a:lnTo>
                <a:lnTo>
                  <a:pt x="486439" y="1335267"/>
                </a:lnTo>
                <a:lnTo>
                  <a:pt x="549711" y="1358646"/>
                </a:lnTo>
                <a:lnTo>
                  <a:pt x="615549" y="1378183"/>
                </a:lnTo>
                <a:lnTo>
                  <a:pt x="683721" y="1393698"/>
                </a:lnTo>
                <a:lnTo>
                  <a:pt x="753995" y="1405006"/>
                </a:lnTo>
                <a:lnTo>
                  <a:pt x="826140" y="1411925"/>
                </a:lnTo>
                <a:lnTo>
                  <a:pt x="899922" y="1414272"/>
                </a:lnTo>
                <a:lnTo>
                  <a:pt x="973703" y="1411925"/>
                </a:lnTo>
                <a:lnTo>
                  <a:pt x="1045848" y="1405006"/>
                </a:lnTo>
                <a:lnTo>
                  <a:pt x="1116122" y="1393698"/>
                </a:lnTo>
                <a:lnTo>
                  <a:pt x="1184294" y="1378183"/>
                </a:lnTo>
                <a:lnTo>
                  <a:pt x="1250132" y="1358645"/>
                </a:lnTo>
                <a:lnTo>
                  <a:pt x="1313404" y="1335267"/>
                </a:lnTo>
                <a:lnTo>
                  <a:pt x="1373878" y="1308232"/>
                </a:lnTo>
                <a:lnTo>
                  <a:pt x="1431322" y="1277721"/>
                </a:lnTo>
                <a:lnTo>
                  <a:pt x="1485504" y="1243919"/>
                </a:lnTo>
                <a:lnTo>
                  <a:pt x="1536192" y="1207008"/>
                </a:lnTo>
                <a:lnTo>
                  <a:pt x="1583153" y="1167170"/>
                </a:lnTo>
                <a:lnTo>
                  <a:pt x="1626156" y="1124590"/>
                </a:lnTo>
                <a:lnTo>
                  <a:pt x="1664969" y="1079449"/>
                </a:lnTo>
                <a:lnTo>
                  <a:pt x="1699360" y="1031930"/>
                </a:lnTo>
                <a:lnTo>
                  <a:pt x="1729097" y="982218"/>
                </a:lnTo>
                <a:lnTo>
                  <a:pt x="1753947" y="930493"/>
                </a:lnTo>
                <a:lnTo>
                  <a:pt x="1773679" y="876940"/>
                </a:lnTo>
                <a:lnTo>
                  <a:pt x="1788060" y="821740"/>
                </a:lnTo>
                <a:lnTo>
                  <a:pt x="1796859" y="765078"/>
                </a:lnTo>
                <a:lnTo>
                  <a:pt x="1799844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3269" y="3389376"/>
            <a:ext cx="1826260" cy="1440180"/>
          </a:xfrm>
          <a:custGeom>
            <a:avLst/>
            <a:gdLst/>
            <a:ahLst/>
            <a:cxnLst/>
            <a:rect l="l" t="t" r="r" b="b"/>
            <a:pathLst>
              <a:path w="1826260" h="1440179">
                <a:moveTo>
                  <a:pt x="1825752" y="719327"/>
                </a:moveTo>
                <a:lnTo>
                  <a:pt x="1821180" y="645413"/>
                </a:lnTo>
                <a:lnTo>
                  <a:pt x="1800687" y="553144"/>
                </a:lnTo>
                <a:lnTo>
                  <a:pt x="1781619" y="499302"/>
                </a:lnTo>
                <a:lnTo>
                  <a:pt x="1758160" y="448094"/>
                </a:lnTo>
                <a:lnTo>
                  <a:pt x="1730591" y="399542"/>
                </a:lnTo>
                <a:lnTo>
                  <a:pt x="1699191" y="353666"/>
                </a:lnTo>
                <a:lnTo>
                  <a:pt x="1664242" y="310487"/>
                </a:lnTo>
                <a:lnTo>
                  <a:pt x="1626024" y="270026"/>
                </a:lnTo>
                <a:lnTo>
                  <a:pt x="1584818" y="232302"/>
                </a:lnTo>
                <a:lnTo>
                  <a:pt x="1540904" y="197338"/>
                </a:lnTo>
                <a:lnTo>
                  <a:pt x="1494562" y="165153"/>
                </a:lnTo>
                <a:lnTo>
                  <a:pt x="1446074" y="135770"/>
                </a:lnTo>
                <a:lnTo>
                  <a:pt x="1395720" y="109207"/>
                </a:lnTo>
                <a:lnTo>
                  <a:pt x="1343779" y="85486"/>
                </a:lnTo>
                <a:lnTo>
                  <a:pt x="1290533" y="64628"/>
                </a:lnTo>
                <a:lnTo>
                  <a:pt x="1236263" y="46654"/>
                </a:lnTo>
                <a:lnTo>
                  <a:pt x="1181248" y="31584"/>
                </a:lnTo>
                <a:lnTo>
                  <a:pt x="1125770" y="19439"/>
                </a:lnTo>
                <a:lnTo>
                  <a:pt x="1070108" y="10240"/>
                </a:lnTo>
                <a:lnTo>
                  <a:pt x="1014544" y="4007"/>
                </a:lnTo>
                <a:lnTo>
                  <a:pt x="960119" y="806"/>
                </a:lnTo>
                <a:lnTo>
                  <a:pt x="912876" y="0"/>
                </a:lnTo>
                <a:lnTo>
                  <a:pt x="865632" y="761"/>
                </a:lnTo>
                <a:lnTo>
                  <a:pt x="810484" y="4008"/>
                </a:lnTo>
                <a:lnTo>
                  <a:pt x="754938" y="10263"/>
                </a:lnTo>
                <a:lnTo>
                  <a:pt x="699276" y="19504"/>
                </a:lnTo>
                <a:lnTo>
                  <a:pt x="643782" y="31707"/>
                </a:lnTo>
                <a:lnTo>
                  <a:pt x="588742" y="46848"/>
                </a:lnTo>
                <a:lnTo>
                  <a:pt x="534438" y="64903"/>
                </a:lnTo>
                <a:lnTo>
                  <a:pt x="481155" y="85849"/>
                </a:lnTo>
                <a:lnTo>
                  <a:pt x="429177" y="109662"/>
                </a:lnTo>
                <a:lnTo>
                  <a:pt x="378789" y="136317"/>
                </a:lnTo>
                <a:lnTo>
                  <a:pt x="330274" y="165792"/>
                </a:lnTo>
                <a:lnTo>
                  <a:pt x="283917" y="198062"/>
                </a:lnTo>
                <a:lnTo>
                  <a:pt x="240001" y="233103"/>
                </a:lnTo>
                <a:lnTo>
                  <a:pt x="198811" y="270893"/>
                </a:lnTo>
                <a:lnTo>
                  <a:pt x="160631" y="311406"/>
                </a:lnTo>
                <a:lnTo>
                  <a:pt x="125744" y="354620"/>
                </a:lnTo>
                <a:lnTo>
                  <a:pt x="94436" y="400510"/>
                </a:lnTo>
                <a:lnTo>
                  <a:pt x="66990" y="449053"/>
                </a:lnTo>
                <a:lnTo>
                  <a:pt x="43691" y="500226"/>
                </a:lnTo>
                <a:lnTo>
                  <a:pt x="24822" y="554003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089"/>
                </a:lnTo>
                <a:lnTo>
                  <a:pt x="1524" y="757427"/>
                </a:lnTo>
                <a:lnTo>
                  <a:pt x="4572" y="794003"/>
                </a:lnTo>
                <a:lnTo>
                  <a:pt x="10668" y="830579"/>
                </a:lnTo>
                <a:lnTo>
                  <a:pt x="19050" y="866393"/>
                </a:lnTo>
                <a:lnTo>
                  <a:pt x="25146" y="885014"/>
                </a:lnTo>
                <a:lnTo>
                  <a:pt x="25146" y="719327"/>
                </a:lnTo>
                <a:lnTo>
                  <a:pt x="26670" y="684275"/>
                </a:lnTo>
                <a:lnTo>
                  <a:pt x="35813" y="614171"/>
                </a:lnTo>
                <a:lnTo>
                  <a:pt x="50612" y="557138"/>
                </a:lnTo>
                <a:lnTo>
                  <a:pt x="70290" y="502926"/>
                </a:lnTo>
                <a:lnTo>
                  <a:pt x="94546" y="451550"/>
                </a:lnTo>
                <a:lnTo>
                  <a:pt x="123074" y="403022"/>
                </a:lnTo>
                <a:lnTo>
                  <a:pt x="155572" y="357357"/>
                </a:lnTo>
                <a:lnTo>
                  <a:pt x="191736" y="314568"/>
                </a:lnTo>
                <a:lnTo>
                  <a:pt x="231261" y="274668"/>
                </a:lnTo>
                <a:lnTo>
                  <a:pt x="273845" y="237672"/>
                </a:lnTo>
                <a:lnTo>
                  <a:pt x="319184" y="203593"/>
                </a:lnTo>
                <a:lnTo>
                  <a:pt x="366974" y="172445"/>
                </a:lnTo>
                <a:lnTo>
                  <a:pt x="416911" y="144241"/>
                </a:lnTo>
                <a:lnTo>
                  <a:pt x="468692" y="118995"/>
                </a:lnTo>
                <a:lnTo>
                  <a:pt x="522013" y="96720"/>
                </a:lnTo>
                <a:lnTo>
                  <a:pt x="576571" y="77431"/>
                </a:lnTo>
                <a:lnTo>
                  <a:pt x="632061" y="61140"/>
                </a:lnTo>
                <a:lnTo>
                  <a:pt x="688181" y="47862"/>
                </a:lnTo>
                <a:lnTo>
                  <a:pt x="744625" y="37609"/>
                </a:lnTo>
                <a:lnTo>
                  <a:pt x="801092" y="30397"/>
                </a:lnTo>
                <a:lnTo>
                  <a:pt x="857276" y="26238"/>
                </a:lnTo>
                <a:lnTo>
                  <a:pt x="912876" y="25145"/>
                </a:lnTo>
                <a:lnTo>
                  <a:pt x="958596" y="26669"/>
                </a:lnTo>
                <a:lnTo>
                  <a:pt x="1004316" y="28955"/>
                </a:lnTo>
                <a:lnTo>
                  <a:pt x="1057068" y="34062"/>
                </a:lnTo>
                <a:lnTo>
                  <a:pt x="1110128" y="42092"/>
                </a:lnTo>
                <a:lnTo>
                  <a:pt x="1163212" y="53016"/>
                </a:lnTo>
                <a:lnTo>
                  <a:pt x="1216038" y="66799"/>
                </a:lnTo>
                <a:lnTo>
                  <a:pt x="1268325" y="83411"/>
                </a:lnTo>
                <a:lnTo>
                  <a:pt x="1319789" y="102818"/>
                </a:lnTo>
                <a:lnTo>
                  <a:pt x="1370150" y="124989"/>
                </a:lnTo>
                <a:lnTo>
                  <a:pt x="1419125" y="149891"/>
                </a:lnTo>
                <a:lnTo>
                  <a:pt x="1466432" y="177492"/>
                </a:lnTo>
                <a:lnTo>
                  <a:pt x="1511788" y="207759"/>
                </a:lnTo>
                <a:lnTo>
                  <a:pt x="1554913" y="240660"/>
                </a:lnTo>
                <a:lnTo>
                  <a:pt x="1595523" y="276164"/>
                </a:lnTo>
                <a:lnTo>
                  <a:pt x="1633336" y="314237"/>
                </a:lnTo>
                <a:lnTo>
                  <a:pt x="1668071" y="354847"/>
                </a:lnTo>
                <a:lnTo>
                  <a:pt x="1699445" y="397962"/>
                </a:lnTo>
                <a:lnTo>
                  <a:pt x="1727177" y="443551"/>
                </a:lnTo>
                <a:lnTo>
                  <a:pt x="1750983" y="491579"/>
                </a:lnTo>
                <a:lnTo>
                  <a:pt x="1770583" y="542016"/>
                </a:lnTo>
                <a:lnTo>
                  <a:pt x="1785694" y="594829"/>
                </a:lnTo>
                <a:lnTo>
                  <a:pt x="1796033" y="649985"/>
                </a:lnTo>
                <a:lnTo>
                  <a:pt x="1800606" y="720089"/>
                </a:lnTo>
                <a:lnTo>
                  <a:pt x="1800606" y="885195"/>
                </a:lnTo>
                <a:lnTo>
                  <a:pt x="1805572" y="869390"/>
                </a:lnTo>
                <a:lnTo>
                  <a:pt x="1817434" y="814144"/>
                </a:lnTo>
                <a:lnTo>
                  <a:pt x="1824227" y="756665"/>
                </a:lnTo>
                <a:lnTo>
                  <a:pt x="1825752" y="719327"/>
                </a:lnTo>
                <a:close/>
              </a:path>
              <a:path w="1826260" h="1440179">
                <a:moveTo>
                  <a:pt x="1800606" y="885195"/>
                </a:moveTo>
                <a:lnTo>
                  <a:pt x="1800606" y="720089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504" y="846129"/>
                </a:lnTo>
                <a:lnTo>
                  <a:pt x="1770237" y="898937"/>
                </a:lnTo>
                <a:lnTo>
                  <a:pt x="1750513" y="949350"/>
                </a:lnTo>
                <a:lnTo>
                  <a:pt x="1726609" y="997338"/>
                </a:lnTo>
                <a:lnTo>
                  <a:pt x="1698805" y="1042872"/>
                </a:lnTo>
                <a:lnTo>
                  <a:pt x="1667380" y="1085922"/>
                </a:lnTo>
                <a:lnTo>
                  <a:pt x="1632613" y="1126459"/>
                </a:lnTo>
                <a:lnTo>
                  <a:pt x="1594784" y="1164453"/>
                </a:lnTo>
                <a:lnTo>
                  <a:pt x="1554172" y="1199873"/>
                </a:lnTo>
                <a:lnTo>
                  <a:pt x="1511055" y="1232692"/>
                </a:lnTo>
                <a:lnTo>
                  <a:pt x="1465713" y="1262878"/>
                </a:lnTo>
                <a:lnTo>
                  <a:pt x="1418425" y="1290403"/>
                </a:lnTo>
                <a:lnTo>
                  <a:pt x="1369470" y="1315236"/>
                </a:lnTo>
                <a:lnTo>
                  <a:pt x="1319126" y="1337348"/>
                </a:lnTo>
                <a:lnTo>
                  <a:pt x="1267568" y="1356744"/>
                </a:lnTo>
                <a:lnTo>
                  <a:pt x="1215393" y="1373292"/>
                </a:lnTo>
                <a:lnTo>
                  <a:pt x="1162561" y="1387064"/>
                </a:lnTo>
                <a:lnTo>
                  <a:pt x="1109458" y="1397996"/>
                </a:lnTo>
                <a:lnTo>
                  <a:pt x="1056362" y="1406059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4271"/>
                </a:lnTo>
                <a:lnTo>
                  <a:pt x="859063" y="1413578"/>
                </a:lnTo>
                <a:lnTo>
                  <a:pt x="804655" y="1409921"/>
                </a:lnTo>
                <a:lnTo>
                  <a:pt x="749930" y="1403319"/>
                </a:lnTo>
                <a:lnTo>
                  <a:pt x="695170" y="1393791"/>
                </a:lnTo>
                <a:lnTo>
                  <a:pt x="640656" y="1381357"/>
                </a:lnTo>
                <a:lnTo>
                  <a:pt x="586669" y="1366034"/>
                </a:lnTo>
                <a:lnTo>
                  <a:pt x="533489" y="1347841"/>
                </a:lnTo>
                <a:lnTo>
                  <a:pt x="481398" y="1326798"/>
                </a:lnTo>
                <a:lnTo>
                  <a:pt x="430676" y="1302923"/>
                </a:lnTo>
                <a:lnTo>
                  <a:pt x="381604" y="1276235"/>
                </a:lnTo>
                <a:lnTo>
                  <a:pt x="334463" y="1246753"/>
                </a:lnTo>
                <a:lnTo>
                  <a:pt x="289535" y="1214495"/>
                </a:lnTo>
                <a:lnTo>
                  <a:pt x="247098" y="1179481"/>
                </a:lnTo>
                <a:lnTo>
                  <a:pt x="207436" y="1141729"/>
                </a:lnTo>
                <a:lnTo>
                  <a:pt x="170827" y="1101257"/>
                </a:lnTo>
                <a:lnTo>
                  <a:pt x="137555" y="1058086"/>
                </a:lnTo>
                <a:lnTo>
                  <a:pt x="107898" y="1012233"/>
                </a:lnTo>
                <a:lnTo>
                  <a:pt x="82138" y="963717"/>
                </a:lnTo>
                <a:lnTo>
                  <a:pt x="60556" y="912558"/>
                </a:lnTo>
                <a:lnTo>
                  <a:pt x="43434" y="858773"/>
                </a:lnTo>
                <a:lnTo>
                  <a:pt x="29718" y="790193"/>
                </a:lnTo>
                <a:lnTo>
                  <a:pt x="25146" y="719327"/>
                </a:lnTo>
                <a:lnTo>
                  <a:pt x="25146" y="885014"/>
                </a:lnTo>
                <a:lnTo>
                  <a:pt x="38029" y="924365"/>
                </a:lnTo>
                <a:lnTo>
                  <a:pt x="61774" y="979310"/>
                </a:lnTo>
                <a:lnTo>
                  <a:pt x="89984" y="1031217"/>
                </a:lnTo>
                <a:lnTo>
                  <a:pt x="122357" y="1080075"/>
                </a:lnTo>
                <a:lnTo>
                  <a:pt x="158591" y="1125875"/>
                </a:lnTo>
                <a:lnTo>
                  <a:pt x="198383" y="1168606"/>
                </a:lnTo>
                <a:lnTo>
                  <a:pt x="241433" y="1208257"/>
                </a:lnTo>
                <a:lnTo>
                  <a:pt x="287437" y="1244817"/>
                </a:lnTo>
                <a:lnTo>
                  <a:pt x="336096" y="1278277"/>
                </a:lnTo>
                <a:lnTo>
                  <a:pt x="387105" y="1308625"/>
                </a:lnTo>
                <a:lnTo>
                  <a:pt x="440164" y="1335851"/>
                </a:lnTo>
                <a:lnTo>
                  <a:pt x="494971" y="1359945"/>
                </a:lnTo>
                <a:lnTo>
                  <a:pt x="551224" y="1380895"/>
                </a:lnTo>
                <a:lnTo>
                  <a:pt x="608620" y="1398692"/>
                </a:lnTo>
                <a:lnTo>
                  <a:pt x="666859" y="1413324"/>
                </a:lnTo>
                <a:lnTo>
                  <a:pt x="725638" y="1424782"/>
                </a:lnTo>
                <a:lnTo>
                  <a:pt x="784656" y="1433055"/>
                </a:lnTo>
                <a:lnTo>
                  <a:pt x="843609" y="1438132"/>
                </a:lnTo>
                <a:lnTo>
                  <a:pt x="902198" y="1440002"/>
                </a:lnTo>
                <a:lnTo>
                  <a:pt x="960119" y="1438655"/>
                </a:lnTo>
                <a:lnTo>
                  <a:pt x="1005840" y="1436369"/>
                </a:lnTo>
                <a:lnTo>
                  <a:pt x="1051560" y="1431797"/>
                </a:lnTo>
                <a:lnTo>
                  <a:pt x="1105725" y="1424270"/>
                </a:lnTo>
                <a:lnTo>
                  <a:pt x="1159973" y="1413717"/>
                </a:lnTo>
                <a:lnTo>
                  <a:pt x="1214015" y="1400184"/>
                </a:lnTo>
                <a:lnTo>
                  <a:pt x="1267675" y="1383674"/>
                </a:lnTo>
                <a:lnTo>
                  <a:pt x="1320343" y="1364350"/>
                </a:lnTo>
                <a:lnTo>
                  <a:pt x="1372056" y="1342138"/>
                </a:lnTo>
                <a:lnTo>
                  <a:pt x="1422420" y="1317122"/>
                </a:lnTo>
                <a:lnTo>
                  <a:pt x="1471148" y="1289344"/>
                </a:lnTo>
                <a:lnTo>
                  <a:pt x="1517956" y="1258849"/>
                </a:lnTo>
                <a:lnTo>
                  <a:pt x="1562557" y="1225681"/>
                </a:lnTo>
                <a:lnTo>
                  <a:pt x="1604664" y="1189885"/>
                </a:lnTo>
                <a:lnTo>
                  <a:pt x="1643992" y="1151503"/>
                </a:lnTo>
                <a:lnTo>
                  <a:pt x="1680254" y="1110580"/>
                </a:lnTo>
                <a:lnTo>
                  <a:pt x="1713165" y="1067160"/>
                </a:lnTo>
                <a:lnTo>
                  <a:pt x="1742439" y="1021287"/>
                </a:lnTo>
                <a:lnTo>
                  <a:pt x="1767788" y="973005"/>
                </a:lnTo>
                <a:lnTo>
                  <a:pt x="1788928" y="922358"/>
                </a:lnTo>
                <a:lnTo>
                  <a:pt x="1800606" y="885195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82182" y="3723078"/>
            <a:ext cx="56642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12700" marR="5080" indent="41910">
              <a:lnSpc>
                <a:spcPct val="100000"/>
              </a:lnSpc>
            </a:pPr>
            <a:r>
              <a:rPr sz="1800" dirty="0">
                <a:latin typeface="Meiryo UI"/>
                <a:cs typeface="Meiryo UI"/>
              </a:rPr>
              <a:t>取込 </a:t>
            </a:r>
            <a:r>
              <a:rPr sz="1800" spc="-5" dirty="0">
                <a:latin typeface="Meiryo UI"/>
                <a:cs typeface="Meiryo UI"/>
              </a:rPr>
              <a:t>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12243" y="1917954"/>
            <a:ext cx="3483610" cy="4346575"/>
          </a:xfrm>
          <a:custGeom>
            <a:avLst/>
            <a:gdLst/>
            <a:ahLst/>
            <a:cxnLst/>
            <a:rect l="l" t="t" r="r" b="b"/>
            <a:pathLst>
              <a:path w="3483609" h="4346575">
                <a:moveTo>
                  <a:pt x="3483102" y="4341114"/>
                </a:moveTo>
                <a:lnTo>
                  <a:pt x="3483102" y="5334"/>
                </a:lnTo>
                <a:lnTo>
                  <a:pt x="3477767" y="0"/>
                </a:lnTo>
                <a:lnTo>
                  <a:pt x="6095" y="0"/>
                </a:lnTo>
                <a:lnTo>
                  <a:pt x="0" y="5334"/>
                </a:lnTo>
                <a:lnTo>
                  <a:pt x="0" y="4341114"/>
                </a:lnTo>
                <a:lnTo>
                  <a:pt x="6096" y="4346448"/>
                </a:lnTo>
                <a:lnTo>
                  <a:pt x="12954" y="4346448"/>
                </a:lnTo>
                <a:lnTo>
                  <a:pt x="12954" y="25146"/>
                </a:lnTo>
                <a:lnTo>
                  <a:pt x="25146" y="12192"/>
                </a:lnTo>
                <a:lnTo>
                  <a:pt x="25146" y="25146"/>
                </a:lnTo>
                <a:lnTo>
                  <a:pt x="3457955" y="25146"/>
                </a:lnTo>
                <a:lnTo>
                  <a:pt x="3457955" y="12192"/>
                </a:lnTo>
                <a:lnTo>
                  <a:pt x="3470148" y="25146"/>
                </a:lnTo>
                <a:lnTo>
                  <a:pt x="3470148" y="4346448"/>
                </a:lnTo>
                <a:lnTo>
                  <a:pt x="3477767" y="4346448"/>
                </a:lnTo>
                <a:lnTo>
                  <a:pt x="3483102" y="4341114"/>
                </a:lnTo>
                <a:close/>
              </a:path>
              <a:path w="3483609" h="4346575">
                <a:moveTo>
                  <a:pt x="25146" y="25146"/>
                </a:moveTo>
                <a:lnTo>
                  <a:pt x="25146" y="12192"/>
                </a:lnTo>
                <a:lnTo>
                  <a:pt x="12954" y="25146"/>
                </a:lnTo>
                <a:lnTo>
                  <a:pt x="25146" y="25146"/>
                </a:lnTo>
                <a:close/>
              </a:path>
              <a:path w="3483609" h="4346575">
                <a:moveTo>
                  <a:pt x="25146" y="4321302"/>
                </a:moveTo>
                <a:lnTo>
                  <a:pt x="25146" y="25146"/>
                </a:lnTo>
                <a:lnTo>
                  <a:pt x="12954" y="25146"/>
                </a:lnTo>
                <a:lnTo>
                  <a:pt x="12954" y="4321302"/>
                </a:lnTo>
                <a:lnTo>
                  <a:pt x="25146" y="4321302"/>
                </a:lnTo>
                <a:close/>
              </a:path>
              <a:path w="3483609" h="4346575">
                <a:moveTo>
                  <a:pt x="3470148" y="4321302"/>
                </a:moveTo>
                <a:lnTo>
                  <a:pt x="12954" y="4321302"/>
                </a:lnTo>
                <a:lnTo>
                  <a:pt x="25146" y="4333494"/>
                </a:lnTo>
                <a:lnTo>
                  <a:pt x="25145" y="4346448"/>
                </a:lnTo>
                <a:lnTo>
                  <a:pt x="3457955" y="4346448"/>
                </a:lnTo>
                <a:lnTo>
                  <a:pt x="3457955" y="4333494"/>
                </a:lnTo>
                <a:lnTo>
                  <a:pt x="3470148" y="4321302"/>
                </a:lnTo>
                <a:close/>
              </a:path>
              <a:path w="3483609" h="4346575">
                <a:moveTo>
                  <a:pt x="25145" y="4346448"/>
                </a:moveTo>
                <a:lnTo>
                  <a:pt x="25146" y="4333494"/>
                </a:lnTo>
                <a:lnTo>
                  <a:pt x="12954" y="4321302"/>
                </a:lnTo>
                <a:lnTo>
                  <a:pt x="12954" y="4346448"/>
                </a:lnTo>
                <a:lnTo>
                  <a:pt x="25145" y="4346448"/>
                </a:lnTo>
                <a:close/>
              </a:path>
              <a:path w="3483609" h="4346575">
                <a:moveTo>
                  <a:pt x="3470148" y="25146"/>
                </a:moveTo>
                <a:lnTo>
                  <a:pt x="3457955" y="12192"/>
                </a:lnTo>
                <a:lnTo>
                  <a:pt x="3457955" y="25146"/>
                </a:lnTo>
                <a:lnTo>
                  <a:pt x="3470148" y="25146"/>
                </a:lnTo>
                <a:close/>
              </a:path>
              <a:path w="3483609" h="4346575">
                <a:moveTo>
                  <a:pt x="3470148" y="4321302"/>
                </a:moveTo>
                <a:lnTo>
                  <a:pt x="3470148" y="25146"/>
                </a:lnTo>
                <a:lnTo>
                  <a:pt x="3457955" y="25146"/>
                </a:lnTo>
                <a:lnTo>
                  <a:pt x="3457955" y="4321302"/>
                </a:lnTo>
                <a:lnTo>
                  <a:pt x="3470148" y="4321302"/>
                </a:lnTo>
                <a:close/>
              </a:path>
              <a:path w="3483609" h="4346575">
                <a:moveTo>
                  <a:pt x="3470148" y="4346448"/>
                </a:moveTo>
                <a:lnTo>
                  <a:pt x="3470148" y="4321302"/>
                </a:lnTo>
                <a:lnTo>
                  <a:pt x="3457955" y="4333494"/>
                </a:lnTo>
                <a:lnTo>
                  <a:pt x="3457955" y="4346448"/>
                </a:lnTo>
                <a:lnTo>
                  <a:pt x="3470148" y="4346448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84118" y="1635422"/>
            <a:ext cx="7562837" cy="49116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8113147" y="3323109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患者情報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590921" y="4742715"/>
            <a:ext cx="5207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205" marR="5080" indent="-104139">
              <a:lnSpc>
                <a:spcPts val="919"/>
              </a:lnSpc>
            </a:pPr>
            <a:r>
              <a:rPr sz="800" spc="10" dirty="0" err="1" smtClean="0">
                <a:latin typeface="MS UI Gothic"/>
                <a:cs typeface="MS UI Gothic"/>
              </a:rPr>
              <a:t>所見情報</a:t>
            </a:r>
            <a:endParaRPr lang="en-US" sz="800" spc="10" dirty="0" smtClean="0">
              <a:latin typeface="MS UI Gothic"/>
              <a:cs typeface="MS UI Gothic"/>
            </a:endParaRPr>
          </a:p>
          <a:p>
            <a:pPr marL="116205" marR="5080" indent="-104139">
              <a:lnSpc>
                <a:spcPts val="919"/>
              </a:lnSpc>
            </a:pPr>
            <a:r>
              <a:rPr sz="800" spc="10" dirty="0" smtClean="0">
                <a:latin typeface="MS UI Gothic"/>
                <a:cs typeface="MS UI Gothic"/>
              </a:rPr>
              <a:t>テ </a:t>
            </a:r>
            <a:r>
              <a:rPr sz="800" spc="105" dirty="0">
                <a:latin typeface="MS UI Gothic"/>
                <a:cs typeface="MS UI Gothic"/>
              </a:rPr>
              <a:t>ーブル</a:t>
            </a:r>
            <a:endParaRPr sz="800" dirty="0">
              <a:latin typeface="MS UI Gothic"/>
              <a:cs typeface="MS UI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98825" y="3247671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患者情報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98825" y="4183407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検査情報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610483" y="5415561"/>
            <a:ext cx="431165" cy="248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 marR="5080" indent="-13970">
              <a:lnSpc>
                <a:spcPct val="100000"/>
              </a:lnSpc>
            </a:pPr>
            <a:r>
              <a:rPr sz="800" spc="-10" dirty="0">
                <a:solidFill>
                  <a:srgbClr val="FFFF00"/>
                </a:solidFill>
                <a:latin typeface="MS UI Gothic"/>
                <a:cs typeface="MS UI Gothic"/>
              </a:rPr>
              <a:t>所見情報 </a:t>
            </a:r>
            <a:r>
              <a:rPr sz="800" spc="105" dirty="0">
                <a:solidFill>
                  <a:srgbClr val="FFFF00"/>
                </a:solidFill>
                <a:latin typeface="MS UI Gothic"/>
                <a:cs typeface="MS UI Gothic"/>
              </a:rPr>
              <a:t>テーブル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31249" y="6033404"/>
            <a:ext cx="1978660" cy="629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</a:pPr>
            <a:r>
              <a:rPr sz="1400" spc="-15" dirty="0">
                <a:latin typeface="Meiryo UI"/>
                <a:cs typeface="Meiryo UI"/>
              </a:rPr>
              <a:t>DBアクセスライブラリ (O</a:t>
            </a:r>
            <a:r>
              <a:rPr sz="1400" spc="-30" dirty="0">
                <a:latin typeface="Meiryo UI"/>
                <a:cs typeface="Meiryo UI"/>
              </a:rPr>
              <a:t>r</a:t>
            </a:r>
            <a:r>
              <a:rPr sz="1400" spc="-15" dirty="0">
                <a:latin typeface="Meiryo UI"/>
                <a:cs typeface="Meiryo UI"/>
              </a:rPr>
              <a:t>acle⽤,SQLSe</a:t>
            </a:r>
            <a:r>
              <a:rPr sz="1400" spc="0" dirty="0">
                <a:latin typeface="Meiryo UI"/>
                <a:cs typeface="Meiryo UI"/>
              </a:rPr>
              <a:t>r</a:t>
            </a:r>
            <a:r>
              <a:rPr sz="1400" spc="-25" dirty="0">
                <a:latin typeface="Meiryo UI"/>
                <a:cs typeface="Meiryo UI"/>
              </a:rPr>
              <a:t>v</a:t>
            </a:r>
            <a:r>
              <a:rPr sz="1400" spc="-15" dirty="0">
                <a:latin typeface="Meiryo UI"/>
                <a:cs typeface="Meiryo UI"/>
              </a:rPr>
              <a:t>er⽤</a:t>
            </a:r>
            <a:endParaRPr sz="1400">
              <a:latin typeface="Meiryo UI"/>
              <a:cs typeface="Meiryo UI"/>
            </a:endParaRPr>
          </a:p>
          <a:p>
            <a:pPr marL="117475" algn="ctr">
              <a:lnSpc>
                <a:spcPct val="100000"/>
              </a:lnSpc>
            </a:pPr>
            <a:r>
              <a:rPr sz="1400" spc="-20" dirty="0">
                <a:latin typeface="Meiryo UI"/>
                <a:cs typeface="Meiryo UI"/>
              </a:rPr>
              <a:t>など設定で切替)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88903" y="3728354"/>
            <a:ext cx="719546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・C</a:t>
            </a:r>
            <a:r>
              <a:rPr sz="1400" spc="-25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D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A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14300" algn="ctr">
              <a:lnSpc>
                <a:spcPct val="100000"/>
              </a:lnSpc>
            </a:pPr>
            <a:r>
              <a:rPr sz="1400" spc="-15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873879" y="2801829"/>
            <a:ext cx="96583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0000FF"/>
                </a:solidFill>
                <a:latin typeface="Meiryo UI"/>
                <a:cs typeface="Meiryo UI"/>
              </a:rPr>
              <a:t>各社独⾃テーブル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60137" y="2744679"/>
            <a:ext cx="71120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solidFill>
                  <a:srgbClr val="0000FF"/>
                </a:solidFill>
                <a:latin typeface="Meiryo UI"/>
                <a:cs typeface="Meiryo UI"/>
              </a:rPr>
              <a:t>標準テーブル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040250" y="6489905"/>
            <a:ext cx="263969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標準テーブ</a:t>
            </a:r>
            <a:r>
              <a:rPr sz="1000" spc="-10" dirty="0">
                <a:latin typeface="Meiryo UI"/>
                <a:cs typeface="Meiryo UI"/>
              </a:rPr>
              <a:t>ル</a:t>
            </a:r>
            <a:r>
              <a:rPr sz="1000" spc="-5" dirty="0">
                <a:latin typeface="Meiryo UI"/>
                <a:cs typeface="Meiryo UI"/>
              </a:rPr>
              <a:t>か</a:t>
            </a:r>
            <a:r>
              <a:rPr sz="1000" spc="-10" dirty="0">
                <a:latin typeface="Meiryo UI"/>
                <a:cs typeface="Meiryo UI"/>
              </a:rPr>
              <a:t>ら</a:t>
            </a:r>
            <a:r>
              <a:rPr sz="1000" dirty="0">
                <a:latin typeface="Meiryo UI"/>
                <a:cs typeface="Meiryo UI"/>
              </a:rPr>
              <a:t>各社</a:t>
            </a:r>
            <a:r>
              <a:rPr sz="1000" spc="-10" dirty="0">
                <a:latin typeface="Meiryo UI"/>
                <a:cs typeface="Meiryo UI"/>
              </a:rPr>
              <a:t>独</a:t>
            </a:r>
            <a:r>
              <a:rPr sz="1000" dirty="0">
                <a:latin typeface="Meiryo UI"/>
                <a:cs typeface="Meiryo UI"/>
              </a:rPr>
              <a:t>⾃</a:t>
            </a:r>
            <a:r>
              <a:rPr sz="1000" spc="-10" dirty="0">
                <a:latin typeface="Meiryo UI"/>
                <a:cs typeface="Meiryo UI"/>
              </a:rPr>
              <a:t>テーブ</a:t>
            </a:r>
            <a:r>
              <a:rPr sz="1000" dirty="0">
                <a:latin typeface="Meiryo UI"/>
                <a:cs typeface="Meiryo UI"/>
              </a:rPr>
              <a:t>ル</a:t>
            </a:r>
            <a:r>
              <a:rPr sz="1000" spc="-10" dirty="0">
                <a:latin typeface="Meiryo UI"/>
                <a:cs typeface="Meiryo UI"/>
              </a:rPr>
              <a:t>へマ</a:t>
            </a:r>
            <a:r>
              <a:rPr sz="1000" spc="-5" dirty="0">
                <a:latin typeface="Meiryo UI"/>
                <a:cs typeface="Meiryo UI"/>
              </a:rPr>
              <a:t>ッ</a:t>
            </a:r>
            <a:r>
              <a:rPr sz="1000" dirty="0">
                <a:latin typeface="Meiryo UI"/>
                <a:cs typeface="Meiryo UI"/>
              </a:rPr>
              <a:t>ピング</a:t>
            </a:r>
            <a:r>
              <a:rPr sz="1000" spc="-10" dirty="0">
                <a:latin typeface="Meiryo UI"/>
                <a:cs typeface="Meiryo UI"/>
              </a:rPr>
              <a:t>を</a:t>
            </a:r>
            <a:r>
              <a:rPr sz="1000" dirty="0">
                <a:latin typeface="Meiryo UI"/>
                <a:cs typeface="Meiryo UI"/>
              </a:rPr>
              <a:t>⾏う </a:t>
            </a:r>
            <a:r>
              <a:rPr sz="1000" spc="-5" dirty="0">
                <a:latin typeface="Meiryo UI"/>
                <a:cs typeface="Meiryo UI"/>
              </a:rPr>
              <a:t>プロシージャ作成</a:t>
            </a:r>
            <a:r>
              <a:rPr sz="1000" dirty="0">
                <a:latin typeface="Meiryo UI"/>
                <a:cs typeface="Meiryo UI"/>
              </a:rPr>
              <a:t>は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各ベ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ンダ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にて</a:t>
            </a:r>
            <a:r>
              <a:rPr sz="1000" dirty="0">
                <a:solidFill>
                  <a:srgbClr val="0000FF"/>
                </a:solidFill>
                <a:latin typeface="Meiryo UI"/>
                <a:cs typeface="Meiryo UI"/>
              </a:rPr>
              <a:t>作</a:t>
            </a:r>
            <a:r>
              <a:rPr sz="1000" spc="-5" dirty="0">
                <a:solidFill>
                  <a:srgbClr val="0000FF"/>
                </a:solidFill>
                <a:latin typeface="Meiryo UI"/>
                <a:cs typeface="Meiryo UI"/>
              </a:rPr>
              <a:t>成。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62177" y="4906473"/>
            <a:ext cx="482600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dirty="0">
                <a:latin typeface="Meiryo UI"/>
                <a:cs typeface="Meiryo UI"/>
              </a:rPr>
              <a:t>マッピング </a:t>
            </a:r>
            <a:r>
              <a:rPr sz="1000" dirty="0" err="1">
                <a:latin typeface="Meiryo UI"/>
                <a:cs typeface="Meiryo UI"/>
              </a:rPr>
              <a:t>定義</a:t>
            </a:r>
            <a:r>
              <a:rPr sz="1000" dirty="0">
                <a:latin typeface="Meiryo UI"/>
                <a:cs typeface="Meiryo UI"/>
              </a:rPr>
              <a:t> </a:t>
            </a:r>
            <a:endParaRPr lang="en-US" sz="1000" dirty="0" smtClean="0">
              <a:latin typeface="Meiryo UI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sz="1000" dirty="0" err="1" smtClean="0">
                <a:latin typeface="Meiryo UI"/>
                <a:cs typeface="Meiryo UI"/>
              </a:rPr>
              <a:t>ファイル</a:t>
            </a:r>
            <a:endParaRPr sz="1000" dirty="0">
              <a:latin typeface="Meiryo UI"/>
              <a:cs typeface="Meiryo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302633" y="1949142"/>
            <a:ext cx="63119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CDA</a:t>
            </a:r>
            <a:endParaRPr sz="1800">
              <a:latin typeface="Meiryo UI"/>
              <a:cs typeface="Meiryo UI"/>
            </a:endParaRPr>
          </a:p>
          <a:p>
            <a:pPr marL="44450" marR="5080" indent="-32384">
              <a:lnSpc>
                <a:spcPct val="100000"/>
              </a:lnSpc>
            </a:pPr>
            <a:r>
              <a:rPr sz="1800" spc="-5" dirty="0">
                <a:latin typeface="Meiryo UI"/>
                <a:cs typeface="Meiryo UI"/>
              </a:rPr>
              <a:t>チェック ツール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871593" y="5581605"/>
            <a:ext cx="86550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000" spc="-5" dirty="0">
                <a:latin typeface="Meiryo UI"/>
                <a:cs typeface="Meiryo UI"/>
              </a:rPr>
              <a:t>プロシージャ実⾏ キー画像取込</a:t>
            </a:r>
            <a:endParaRPr sz="1000">
              <a:latin typeface="Meiryo UI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652328" y="373135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85414" y="2859670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330690" y="332310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③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24018" y="5110761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④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369183" y="1997900"/>
            <a:ext cx="271067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画像診断レポートシステム</a:t>
            </a:r>
            <a:endParaRPr lang="en-US" altLang="ja-JP" spc="-20" dirty="0" smtClean="0">
              <a:latin typeface="Meiryo UI"/>
              <a:cs typeface="Meiryo UI"/>
            </a:endParaRPr>
          </a:p>
          <a:p>
            <a:pPr algn="ctr"/>
            <a:r>
              <a:rPr lang="ja-JP" altLang="en-US" spc="-20" dirty="0" smtClean="0">
                <a:latin typeface="Meiryo UI"/>
                <a:cs typeface="Meiryo UI"/>
              </a:rPr>
              <a:t> データベース</a:t>
            </a:r>
            <a:endParaRPr lang="ja-JP" altLang="en-US" dirty="0" smtClean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２）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取込ツール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9052" y="1494633"/>
            <a:ext cx="53282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■CDA取込サンプルプログラム</a:t>
            </a:r>
            <a:r>
              <a:rPr sz="2400" spc="5" dirty="0">
                <a:latin typeface="Meiryo UI"/>
                <a:cs typeface="Meiryo UI"/>
              </a:rPr>
              <a:t> </a:t>
            </a:r>
            <a:r>
              <a:rPr sz="2400" dirty="0">
                <a:latin typeface="Meiryo UI"/>
                <a:cs typeface="Meiryo UI"/>
              </a:rPr>
              <a:t>画⾯イメージ</a:t>
            </a:r>
            <a:endParaRPr sz="2400">
              <a:latin typeface="Meiryo UI"/>
              <a:cs typeface="Meiryo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3133" y="1978151"/>
            <a:ext cx="6878573" cy="4248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36193" y="1212341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5091"/>
                </a:moveTo>
                <a:lnTo>
                  <a:pt x="2791206" y="6857"/>
                </a:lnTo>
                <a:lnTo>
                  <a:pt x="278434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5091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5091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29945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29945"/>
                </a:lnTo>
                <a:lnTo>
                  <a:pt x="32004" y="329945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29945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29945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15875" y="1424939"/>
            <a:ext cx="980440" cy="1008380"/>
          </a:xfrm>
          <a:custGeom>
            <a:avLst/>
            <a:gdLst/>
            <a:ahLst/>
            <a:cxnLst/>
            <a:rect l="l" t="t" r="r" b="b"/>
            <a:pathLst>
              <a:path w="980440" h="1008380">
                <a:moveTo>
                  <a:pt x="36374" y="941781"/>
                </a:moveTo>
                <a:lnTo>
                  <a:pt x="26669" y="904494"/>
                </a:lnTo>
                <a:lnTo>
                  <a:pt x="0" y="1008126"/>
                </a:lnTo>
                <a:lnTo>
                  <a:pt x="29717" y="995685"/>
                </a:lnTo>
                <a:lnTo>
                  <a:pt x="29717" y="949452"/>
                </a:lnTo>
                <a:lnTo>
                  <a:pt x="36374" y="941781"/>
                </a:lnTo>
                <a:close/>
              </a:path>
              <a:path w="980440" h="1008380">
                <a:moveTo>
                  <a:pt x="40908" y="959198"/>
                </a:moveTo>
                <a:lnTo>
                  <a:pt x="36374" y="941781"/>
                </a:lnTo>
                <a:lnTo>
                  <a:pt x="29717" y="949452"/>
                </a:lnTo>
                <a:lnTo>
                  <a:pt x="40908" y="959198"/>
                </a:lnTo>
                <a:close/>
              </a:path>
              <a:path w="980440" h="1008380">
                <a:moveTo>
                  <a:pt x="98297" y="966978"/>
                </a:moveTo>
                <a:lnTo>
                  <a:pt x="59975" y="962379"/>
                </a:lnTo>
                <a:lnTo>
                  <a:pt x="53339" y="970026"/>
                </a:lnTo>
                <a:lnTo>
                  <a:pt x="42097" y="960233"/>
                </a:lnTo>
                <a:lnTo>
                  <a:pt x="41147" y="960120"/>
                </a:lnTo>
                <a:lnTo>
                  <a:pt x="40908" y="959198"/>
                </a:lnTo>
                <a:lnTo>
                  <a:pt x="29717" y="949452"/>
                </a:lnTo>
                <a:lnTo>
                  <a:pt x="29717" y="995685"/>
                </a:lnTo>
                <a:lnTo>
                  <a:pt x="98297" y="966978"/>
                </a:lnTo>
                <a:close/>
              </a:path>
              <a:path w="980440" h="1008380">
                <a:moveTo>
                  <a:pt x="979931" y="26670"/>
                </a:moveTo>
                <a:lnTo>
                  <a:pt x="963929" y="0"/>
                </a:lnTo>
                <a:lnTo>
                  <a:pt x="733805" y="138684"/>
                </a:lnTo>
                <a:lnTo>
                  <a:pt x="732281" y="140208"/>
                </a:lnTo>
                <a:lnTo>
                  <a:pt x="730757" y="140970"/>
                </a:lnTo>
                <a:lnTo>
                  <a:pt x="729995" y="142494"/>
                </a:lnTo>
                <a:lnTo>
                  <a:pt x="36374" y="941781"/>
                </a:lnTo>
                <a:lnTo>
                  <a:pt x="40908" y="959198"/>
                </a:lnTo>
                <a:lnTo>
                  <a:pt x="42097" y="960233"/>
                </a:lnTo>
                <a:lnTo>
                  <a:pt x="59975" y="962379"/>
                </a:lnTo>
                <a:lnTo>
                  <a:pt x="749807" y="167458"/>
                </a:lnTo>
                <a:lnTo>
                  <a:pt x="749807" y="166116"/>
                </a:lnTo>
                <a:lnTo>
                  <a:pt x="753617" y="163068"/>
                </a:lnTo>
                <a:lnTo>
                  <a:pt x="753617" y="163807"/>
                </a:lnTo>
                <a:lnTo>
                  <a:pt x="979931" y="26670"/>
                </a:lnTo>
                <a:close/>
              </a:path>
              <a:path w="980440" h="1008380">
                <a:moveTo>
                  <a:pt x="59975" y="962379"/>
                </a:moveTo>
                <a:lnTo>
                  <a:pt x="42097" y="960233"/>
                </a:lnTo>
                <a:lnTo>
                  <a:pt x="53339" y="970026"/>
                </a:lnTo>
                <a:lnTo>
                  <a:pt x="59975" y="962379"/>
                </a:lnTo>
                <a:close/>
              </a:path>
              <a:path w="980440" h="1008380">
                <a:moveTo>
                  <a:pt x="753617" y="163068"/>
                </a:moveTo>
                <a:lnTo>
                  <a:pt x="749807" y="166116"/>
                </a:lnTo>
                <a:lnTo>
                  <a:pt x="752264" y="164627"/>
                </a:lnTo>
                <a:lnTo>
                  <a:pt x="753617" y="163068"/>
                </a:lnTo>
                <a:close/>
              </a:path>
              <a:path w="980440" h="1008380">
                <a:moveTo>
                  <a:pt x="752264" y="164627"/>
                </a:moveTo>
                <a:lnTo>
                  <a:pt x="749807" y="166116"/>
                </a:lnTo>
                <a:lnTo>
                  <a:pt x="749807" y="167458"/>
                </a:lnTo>
                <a:lnTo>
                  <a:pt x="752264" y="164627"/>
                </a:lnTo>
                <a:close/>
              </a:path>
              <a:path w="980440" h="1008380">
                <a:moveTo>
                  <a:pt x="753617" y="163807"/>
                </a:moveTo>
                <a:lnTo>
                  <a:pt x="753617" y="163068"/>
                </a:lnTo>
                <a:lnTo>
                  <a:pt x="752264" y="164627"/>
                </a:lnTo>
                <a:lnTo>
                  <a:pt x="753617" y="163807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052195" y="1228344"/>
            <a:ext cx="275971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CDAファイルのフォルダ指定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36193" y="3181350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4329"/>
                </a:moveTo>
                <a:lnTo>
                  <a:pt x="2791206" y="6857"/>
                </a:lnTo>
                <a:lnTo>
                  <a:pt x="2784348" y="0"/>
                </a:lnTo>
                <a:lnTo>
                  <a:pt x="7619" y="0"/>
                </a:lnTo>
                <a:lnTo>
                  <a:pt x="0" y="6857"/>
                </a:lnTo>
                <a:lnTo>
                  <a:pt x="0" y="354329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4329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29945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29945"/>
                </a:lnTo>
                <a:lnTo>
                  <a:pt x="32004" y="329945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16002" y="329945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29945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29945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29945"/>
                </a:lnTo>
                <a:lnTo>
                  <a:pt x="2775204" y="329945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29945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33807" y="3393185"/>
            <a:ext cx="762000" cy="459740"/>
          </a:xfrm>
          <a:custGeom>
            <a:avLst/>
            <a:gdLst/>
            <a:ahLst/>
            <a:cxnLst/>
            <a:rect l="l" t="t" r="r" b="b"/>
            <a:pathLst>
              <a:path w="762000" h="459739">
                <a:moveTo>
                  <a:pt x="57912" y="370332"/>
                </a:moveTo>
                <a:lnTo>
                  <a:pt x="0" y="459486"/>
                </a:lnTo>
                <a:lnTo>
                  <a:pt x="46481" y="456476"/>
                </a:lnTo>
                <a:lnTo>
                  <a:pt x="46481" y="413766"/>
                </a:lnTo>
                <a:lnTo>
                  <a:pt x="55362" y="408576"/>
                </a:lnTo>
                <a:lnTo>
                  <a:pt x="57912" y="370332"/>
                </a:lnTo>
                <a:close/>
              </a:path>
              <a:path w="762000" h="459739">
                <a:moveTo>
                  <a:pt x="55362" y="408576"/>
                </a:moveTo>
                <a:lnTo>
                  <a:pt x="46481" y="413766"/>
                </a:lnTo>
                <a:lnTo>
                  <a:pt x="54141" y="426895"/>
                </a:lnTo>
                <a:lnTo>
                  <a:pt x="55362" y="408576"/>
                </a:lnTo>
                <a:close/>
              </a:path>
              <a:path w="762000" h="459739">
                <a:moveTo>
                  <a:pt x="105918" y="452628"/>
                </a:moveTo>
                <a:lnTo>
                  <a:pt x="71503" y="435926"/>
                </a:lnTo>
                <a:lnTo>
                  <a:pt x="62484" y="441198"/>
                </a:lnTo>
                <a:lnTo>
                  <a:pt x="54633" y="427739"/>
                </a:lnTo>
                <a:lnTo>
                  <a:pt x="54101" y="427482"/>
                </a:lnTo>
                <a:lnTo>
                  <a:pt x="54101" y="426828"/>
                </a:lnTo>
                <a:lnTo>
                  <a:pt x="46481" y="413766"/>
                </a:lnTo>
                <a:lnTo>
                  <a:pt x="46481" y="456476"/>
                </a:lnTo>
                <a:lnTo>
                  <a:pt x="54101" y="455982"/>
                </a:lnTo>
                <a:lnTo>
                  <a:pt x="54101" y="427482"/>
                </a:lnTo>
                <a:lnTo>
                  <a:pt x="54141" y="426895"/>
                </a:lnTo>
                <a:lnTo>
                  <a:pt x="54141" y="455980"/>
                </a:lnTo>
                <a:lnTo>
                  <a:pt x="105918" y="452628"/>
                </a:lnTo>
                <a:close/>
              </a:path>
              <a:path w="762000" h="459739">
                <a:moveTo>
                  <a:pt x="762000" y="27432"/>
                </a:moveTo>
                <a:lnTo>
                  <a:pt x="745998" y="0"/>
                </a:lnTo>
                <a:lnTo>
                  <a:pt x="515874" y="139446"/>
                </a:lnTo>
                <a:lnTo>
                  <a:pt x="55362" y="408576"/>
                </a:lnTo>
                <a:lnTo>
                  <a:pt x="54141" y="426895"/>
                </a:lnTo>
                <a:lnTo>
                  <a:pt x="54633" y="427739"/>
                </a:lnTo>
                <a:lnTo>
                  <a:pt x="71503" y="435926"/>
                </a:lnTo>
                <a:lnTo>
                  <a:pt x="531876" y="166878"/>
                </a:lnTo>
                <a:lnTo>
                  <a:pt x="762000" y="27432"/>
                </a:lnTo>
                <a:close/>
              </a:path>
              <a:path w="762000" h="459739">
                <a:moveTo>
                  <a:pt x="71503" y="435926"/>
                </a:moveTo>
                <a:lnTo>
                  <a:pt x="54633" y="427739"/>
                </a:lnTo>
                <a:lnTo>
                  <a:pt x="62484" y="441198"/>
                </a:lnTo>
                <a:lnTo>
                  <a:pt x="71503" y="43592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052195" y="3197351"/>
            <a:ext cx="2759710" cy="3302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 rtlCol="0">
            <a:spAutoFit/>
          </a:bodyPr>
          <a:lstStyle/>
          <a:p>
            <a:pPr marL="90805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フォルダ内ファイルの情報表⽰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52195" y="6352032"/>
            <a:ext cx="2759710" cy="330200"/>
          </a:xfrm>
          <a:custGeom>
            <a:avLst/>
            <a:gdLst/>
            <a:ahLst/>
            <a:cxnLst/>
            <a:rect l="l" t="t" r="r" b="b"/>
            <a:pathLst>
              <a:path w="2759709" h="330200">
                <a:moveTo>
                  <a:pt x="0" y="0"/>
                </a:moveTo>
                <a:lnTo>
                  <a:pt x="0" y="329946"/>
                </a:lnTo>
                <a:lnTo>
                  <a:pt x="2759202" y="329946"/>
                </a:lnTo>
                <a:lnTo>
                  <a:pt x="2759202" y="0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36193" y="6336029"/>
            <a:ext cx="2791460" cy="361950"/>
          </a:xfrm>
          <a:custGeom>
            <a:avLst/>
            <a:gdLst/>
            <a:ahLst/>
            <a:cxnLst/>
            <a:rect l="l" t="t" r="r" b="b"/>
            <a:pathLst>
              <a:path w="2791459" h="361950">
                <a:moveTo>
                  <a:pt x="2791206" y="355091"/>
                </a:moveTo>
                <a:lnTo>
                  <a:pt x="2791206" y="7619"/>
                </a:lnTo>
                <a:lnTo>
                  <a:pt x="2784348" y="0"/>
                </a:lnTo>
                <a:lnTo>
                  <a:pt x="7619" y="0"/>
                </a:lnTo>
                <a:lnTo>
                  <a:pt x="0" y="7619"/>
                </a:lnTo>
                <a:lnTo>
                  <a:pt x="0" y="355091"/>
                </a:lnTo>
                <a:lnTo>
                  <a:pt x="7620" y="361949"/>
                </a:lnTo>
                <a:lnTo>
                  <a:pt x="16001" y="361949"/>
                </a:lnTo>
                <a:lnTo>
                  <a:pt x="16002" y="32003"/>
                </a:lnTo>
                <a:lnTo>
                  <a:pt x="32004" y="16001"/>
                </a:lnTo>
                <a:lnTo>
                  <a:pt x="32004" y="32003"/>
                </a:lnTo>
                <a:lnTo>
                  <a:pt x="2759964" y="32003"/>
                </a:lnTo>
                <a:lnTo>
                  <a:pt x="2759964" y="16001"/>
                </a:lnTo>
                <a:lnTo>
                  <a:pt x="2775204" y="32003"/>
                </a:lnTo>
                <a:lnTo>
                  <a:pt x="2775204" y="361949"/>
                </a:lnTo>
                <a:lnTo>
                  <a:pt x="2784348" y="361949"/>
                </a:lnTo>
                <a:lnTo>
                  <a:pt x="2791206" y="355091"/>
                </a:lnTo>
                <a:close/>
              </a:path>
              <a:path w="2791459" h="361950">
                <a:moveTo>
                  <a:pt x="32004" y="32003"/>
                </a:moveTo>
                <a:lnTo>
                  <a:pt x="32004" y="16001"/>
                </a:lnTo>
                <a:lnTo>
                  <a:pt x="16002" y="32003"/>
                </a:lnTo>
                <a:lnTo>
                  <a:pt x="32004" y="32003"/>
                </a:lnTo>
                <a:close/>
              </a:path>
              <a:path w="2791459" h="361950">
                <a:moveTo>
                  <a:pt x="32004" y="330707"/>
                </a:moveTo>
                <a:lnTo>
                  <a:pt x="32004" y="32003"/>
                </a:lnTo>
                <a:lnTo>
                  <a:pt x="16002" y="32003"/>
                </a:lnTo>
                <a:lnTo>
                  <a:pt x="16002" y="330707"/>
                </a:lnTo>
                <a:lnTo>
                  <a:pt x="32004" y="330707"/>
                </a:lnTo>
                <a:close/>
              </a:path>
              <a:path w="2791459" h="361950">
                <a:moveTo>
                  <a:pt x="2775204" y="330707"/>
                </a:moveTo>
                <a:lnTo>
                  <a:pt x="16002" y="330707"/>
                </a:lnTo>
                <a:lnTo>
                  <a:pt x="32004" y="345947"/>
                </a:lnTo>
                <a:lnTo>
                  <a:pt x="32004" y="361949"/>
                </a:lnTo>
                <a:lnTo>
                  <a:pt x="2759964" y="361949"/>
                </a:lnTo>
                <a:lnTo>
                  <a:pt x="2759964" y="345947"/>
                </a:lnTo>
                <a:lnTo>
                  <a:pt x="2775204" y="330707"/>
                </a:lnTo>
                <a:close/>
              </a:path>
              <a:path w="2791459" h="361950">
                <a:moveTo>
                  <a:pt x="32004" y="361949"/>
                </a:moveTo>
                <a:lnTo>
                  <a:pt x="32004" y="345947"/>
                </a:lnTo>
                <a:lnTo>
                  <a:pt x="16002" y="330707"/>
                </a:lnTo>
                <a:lnTo>
                  <a:pt x="16001" y="361949"/>
                </a:lnTo>
                <a:lnTo>
                  <a:pt x="32004" y="361949"/>
                </a:lnTo>
                <a:close/>
              </a:path>
              <a:path w="2791459" h="361950">
                <a:moveTo>
                  <a:pt x="2775204" y="32003"/>
                </a:moveTo>
                <a:lnTo>
                  <a:pt x="2759964" y="16001"/>
                </a:lnTo>
                <a:lnTo>
                  <a:pt x="2759964" y="32003"/>
                </a:lnTo>
                <a:lnTo>
                  <a:pt x="2775204" y="32003"/>
                </a:lnTo>
                <a:close/>
              </a:path>
              <a:path w="2791459" h="361950">
                <a:moveTo>
                  <a:pt x="2775204" y="330707"/>
                </a:moveTo>
                <a:lnTo>
                  <a:pt x="2775204" y="32003"/>
                </a:lnTo>
                <a:lnTo>
                  <a:pt x="2759964" y="32003"/>
                </a:lnTo>
                <a:lnTo>
                  <a:pt x="2759964" y="330707"/>
                </a:lnTo>
                <a:lnTo>
                  <a:pt x="2775204" y="330707"/>
                </a:lnTo>
                <a:close/>
              </a:path>
              <a:path w="2791459" h="361950">
                <a:moveTo>
                  <a:pt x="2775204" y="361949"/>
                </a:moveTo>
                <a:lnTo>
                  <a:pt x="2775204" y="330707"/>
                </a:lnTo>
                <a:lnTo>
                  <a:pt x="2759964" y="345947"/>
                </a:lnTo>
                <a:lnTo>
                  <a:pt x="2759964" y="361949"/>
                </a:lnTo>
                <a:lnTo>
                  <a:pt x="2775204" y="3619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40537" y="5928359"/>
            <a:ext cx="391795" cy="790575"/>
          </a:xfrm>
          <a:custGeom>
            <a:avLst/>
            <a:gdLst/>
            <a:ahLst/>
            <a:cxnLst/>
            <a:rect l="l" t="t" r="r" b="b"/>
            <a:pathLst>
              <a:path w="391795" h="790575">
                <a:moveTo>
                  <a:pt x="372041" y="73109"/>
                </a:moveTo>
                <a:lnTo>
                  <a:pt x="362863" y="57409"/>
                </a:lnTo>
                <a:lnTo>
                  <a:pt x="362412" y="57189"/>
                </a:lnTo>
                <a:lnTo>
                  <a:pt x="343707" y="59683"/>
                </a:lnTo>
                <a:lnTo>
                  <a:pt x="3048" y="766572"/>
                </a:lnTo>
                <a:lnTo>
                  <a:pt x="0" y="772668"/>
                </a:lnTo>
                <a:lnTo>
                  <a:pt x="1524" y="780288"/>
                </a:lnTo>
                <a:lnTo>
                  <a:pt x="6858" y="784860"/>
                </a:lnTo>
                <a:lnTo>
                  <a:pt x="9144" y="787146"/>
                </a:lnTo>
                <a:lnTo>
                  <a:pt x="9144" y="759714"/>
                </a:lnTo>
                <a:lnTo>
                  <a:pt x="54361" y="732314"/>
                </a:lnTo>
                <a:lnTo>
                  <a:pt x="372041" y="73109"/>
                </a:lnTo>
                <a:close/>
              </a:path>
              <a:path w="391795" h="790575">
                <a:moveTo>
                  <a:pt x="54361" y="732314"/>
                </a:moveTo>
                <a:lnTo>
                  <a:pt x="9144" y="759714"/>
                </a:lnTo>
                <a:lnTo>
                  <a:pt x="31242" y="780288"/>
                </a:lnTo>
                <a:lnTo>
                  <a:pt x="54361" y="732314"/>
                </a:lnTo>
                <a:close/>
              </a:path>
              <a:path w="391795" h="790575">
                <a:moveTo>
                  <a:pt x="255270" y="647700"/>
                </a:moveTo>
                <a:lnTo>
                  <a:pt x="239268" y="620268"/>
                </a:lnTo>
                <a:lnTo>
                  <a:pt x="54361" y="732314"/>
                </a:lnTo>
                <a:lnTo>
                  <a:pt x="31242" y="780288"/>
                </a:lnTo>
                <a:lnTo>
                  <a:pt x="9144" y="759714"/>
                </a:lnTo>
                <a:lnTo>
                  <a:pt x="9144" y="787146"/>
                </a:lnTo>
                <a:lnTo>
                  <a:pt x="11430" y="789432"/>
                </a:lnTo>
                <a:lnTo>
                  <a:pt x="19812" y="790194"/>
                </a:lnTo>
                <a:lnTo>
                  <a:pt x="25146" y="786384"/>
                </a:lnTo>
                <a:lnTo>
                  <a:pt x="255270" y="647700"/>
                </a:lnTo>
                <a:close/>
              </a:path>
              <a:path w="391795" h="790575">
                <a:moveTo>
                  <a:pt x="391668" y="106679"/>
                </a:moveTo>
                <a:lnTo>
                  <a:pt x="390144" y="0"/>
                </a:lnTo>
                <a:lnTo>
                  <a:pt x="305562" y="64770"/>
                </a:lnTo>
                <a:lnTo>
                  <a:pt x="343707" y="59683"/>
                </a:lnTo>
                <a:lnTo>
                  <a:pt x="348234" y="50292"/>
                </a:lnTo>
                <a:lnTo>
                  <a:pt x="362412" y="57189"/>
                </a:lnTo>
                <a:lnTo>
                  <a:pt x="362712" y="57150"/>
                </a:lnTo>
                <a:lnTo>
                  <a:pt x="362863" y="57409"/>
                </a:lnTo>
                <a:lnTo>
                  <a:pt x="376428" y="64007"/>
                </a:lnTo>
                <a:lnTo>
                  <a:pt x="376428" y="80611"/>
                </a:lnTo>
                <a:lnTo>
                  <a:pt x="391668" y="106679"/>
                </a:lnTo>
                <a:close/>
              </a:path>
              <a:path w="391795" h="790575">
                <a:moveTo>
                  <a:pt x="362412" y="57189"/>
                </a:moveTo>
                <a:lnTo>
                  <a:pt x="348234" y="50292"/>
                </a:lnTo>
                <a:lnTo>
                  <a:pt x="343707" y="59683"/>
                </a:lnTo>
                <a:lnTo>
                  <a:pt x="362412" y="57189"/>
                </a:lnTo>
                <a:close/>
              </a:path>
              <a:path w="391795" h="790575">
                <a:moveTo>
                  <a:pt x="376428" y="64007"/>
                </a:moveTo>
                <a:lnTo>
                  <a:pt x="362863" y="57409"/>
                </a:lnTo>
                <a:lnTo>
                  <a:pt x="372041" y="73109"/>
                </a:lnTo>
                <a:lnTo>
                  <a:pt x="376428" y="64007"/>
                </a:lnTo>
                <a:close/>
              </a:path>
              <a:path w="391795" h="790575">
                <a:moveTo>
                  <a:pt x="376428" y="80611"/>
                </a:moveTo>
                <a:lnTo>
                  <a:pt x="376428" y="64007"/>
                </a:lnTo>
                <a:lnTo>
                  <a:pt x="372041" y="73109"/>
                </a:lnTo>
                <a:lnTo>
                  <a:pt x="376428" y="80611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30929" y="6418687"/>
            <a:ext cx="236410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フォルダ内ファイルの取込実施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２）</a:t>
            </a:r>
            <a:r>
              <a:rPr lang="en-US" altLang="ja-JP" sz="3200" spc="-25" dirty="0" smtClean="0">
                <a:solidFill>
                  <a:srgbClr val="5E5E5E"/>
                </a:solidFill>
                <a:latin typeface="Arial"/>
                <a:cs typeface="Arial"/>
              </a:rPr>
              <a:t>CDA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取込ツール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4521200" cy="62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eiryo UI"/>
                <a:cs typeface="Meiryo UI"/>
              </a:rPr>
              <a:t>■⼊⼒フォルダ（出⼒フォルダ同様）</a:t>
            </a:r>
            <a:endParaRPr sz="2400">
              <a:latin typeface="Meiryo UI"/>
              <a:cs typeface="Meiryo UI"/>
            </a:endParaRPr>
          </a:p>
          <a:p>
            <a:pPr marL="2921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latin typeface="Meiryo UI"/>
                <a:cs typeface="Meiryo UI"/>
              </a:rPr>
              <a:t>指定したフォルダ以下に⽇付毎のフォルダ作成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79860" y="2623163"/>
            <a:ext cx="39668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⽇付フォルダ以下にレポートID毎のフォルダを作成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30103" y="6134453"/>
            <a:ext cx="2595245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Meiryo UI"/>
                <a:cs typeface="Meiryo UI"/>
              </a:rPr>
              <a:t>CDAファイルと、キー画像ファイル</a:t>
            </a:r>
            <a:endParaRPr sz="1600">
              <a:latin typeface="Meiryo UI"/>
              <a:cs typeface="Meiryo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82025" y="1690116"/>
            <a:ext cx="3435096" cy="18158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81644" y="227685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90407" y="2265807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6740" y="2268473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96503" y="2409825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43029" y="2860547"/>
            <a:ext cx="3406140" cy="2327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28170" y="4373117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6933" y="4362830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37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763266" y="4364735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3350"/>
                </a:lnTo>
              </a:path>
            </a:pathLst>
          </a:custGeom>
          <a:ln w="2031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43029" y="4506848"/>
            <a:ext cx="3409950" cy="0"/>
          </a:xfrm>
          <a:custGeom>
            <a:avLst/>
            <a:gdLst/>
            <a:ahLst/>
            <a:cxnLst/>
            <a:rect l="l" t="t" r="r" b="b"/>
            <a:pathLst>
              <a:path w="3409950">
                <a:moveTo>
                  <a:pt x="0" y="0"/>
                </a:moveTo>
                <a:lnTo>
                  <a:pt x="3409950" y="0"/>
                </a:lnTo>
              </a:path>
            </a:pathLst>
          </a:custGeom>
          <a:ln w="203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40693" y="5465064"/>
            <a:ext cx="4842509" cy="653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68003" y="2359151"/>
            <a:ext cx="2872105" cy="1826895"/>
          </a:xfrm>
          <a:custGeom>
            <a:avLst/>
            <a:gdLst/>
            <a:ahLst/>
            <a:cxnLst/>
            <a:rect l="l" t="t" r="r" b="b"/>
            <a:pathLst>
              <a:path w="2872104" h="1826895">
                <a:moveTo>
                  <a:pt x="2821388" y="1762278"/>
                </a:moveTo>
                <a:lnTo>
                  <a:pt x="2821295" y="1761261"/>
                </a:lnTo>
                <a:lnTo>
                  <a:pt x="2811701" y="1749394"/>
                </a:lnTo>
                <a:lnTo>
                  <a:pt x="2809494" y="1749552"/>
                </a:lnTo>
                <a:lnTo>
                  <a:pt x="2791206" y="1751076"/>
                </a:lnTo>
                <a:lnTo>
                  <a:pt x="2771394" y="1753362"/>
                </a:lnTo>
                <a:lnTo>
                  <a:pt x="2743952" y="1755579"/>
                </a:lnTo>
                <a:lnTo>
                  <a:pt x="2689097" y="1759886"/>
                </a:lnTo>
                <a:lnTo>
                  <a:pt x="2634269" y="1764021"/>
                </a:lnTo>
                <a:lnTo>
                  <a:pt x="2579458" y="1767979"/>
                </a:lnTo>
                <a:lnTo>
                  <a:pt x="2524651" y="1771757"/>
                </a:lnTo>
                <a:lnTo>
                  <a:pt x="2469836" y="1775353"/>
                </a:lnTo>
                <a:lnTo>
                  <a:pt x="2415001" y="1778762"/>
                </a:lnTo>
                <a:lnTo>
                  <a:pt x="2360135" y="1781981"/>
                </a:lnTo>
                <a:lnTo>
                  <a:pt x="2305225" y="1785007"/>
                </a:lnTo>
                <a:lnTo>
                  <a:pt x="2250260" y="1787836"/>
                </a:lnTo>
                <a:lnTo>
                  <a:pt x="2178558" y="1790700"/>
                </a:lnTo>
                <a:lnTo>
                  <a:pt x="2132838" y="1792224"/>
                </a:lnTo>
                <a:lnTo>
                  <a:pt x="2074631" y="1794119"/>
                </a:lnTo>
                <a:lnTo>
                  <a:pt x="2016184" y="1795865"/>
                </a:lnTo>
                <a:lnTo>
                  <a:pt x="1957524" y="1797420"/>
                </a:lnTo>
                <a:lnTo>
                  <a:pt x="1898682" y="1798741"/>
                </a:lnTo>
                <a:lnTo>
                  <a:pt x="1839686" y="1799788"/>
                </a:lnTo>
                <a:lnTo>
                  <a:pt x="1780566" y="1800518"/>
                </a:lnTo>
                <a:lnTo>
                  <a:pt x="1721352" y="1800890"/>
                </a:lnTo>
                <a:lnTo>
                  <a:pt x="1662073" y="1800862"/>
                </a:lnTo>
                <a:lnTo>
                  <a:pt x="1602757" y="1800392"/>
                </a:lnTo>
                <a:lnTo>
                  <a:pt x="1543435" y="1799439"/>
                </a:lnTo>
                <a:lnTo>
                  <a:pt x="1484136" y="1797960"/>
                </a:lnTo>
                <a:lnTo>
                  <a:pt x="1424889" y="1795914"/>
                </a:lnTo>
                <a:lnTo>
                  <a:pt x="1365723" y="1793259"/>
                </a:lnTo>
                <a:lnTo>
                  <a:pt x="1306668" y="1789954"/>
                </a:lnTo>
                <a:lnTo>
                  <a:pt x="1247754" y="1785957"/>
                </a:lnTo>
                <a:lnTo>
                  <a:pt x="1189008" y="1781225"/>
                </a:lnTo>
                <a:lnTo>
                  <a:pt x="1130462" y="1775718"/>
                </a:lnTo>
                <a:lnTo>
                  <a:pt x="1072144" y="1769393"/>
                </a:lnTo>
                <a:lnTo>
                  <a:pt x="1014083" y="1762209"/>
                </a:lnTo>
                <a:lnTo>
                  <a:pt x="956310" y="1754124"/>
                </a:lnTo>
                <a:lnTo>
                  <a:pt x="915924" y="1747266"/>
                </a:lnTo>
                <a:lnTo>
                  <a:pt x="877062" y="1740408"/>
                </a:lnTo>
                <a:lnTo>
                  <a:pt x="839724" y="1732788"/>
                </a:lnTo>
                <a:lnTo>
                  <a:pt x="803147" y="1724406"/>
                </a:lnTo>
                <a:lnTo>
                  <a:pt x="770136" y="1716959"/>
                </a:lnTo>
                <a:lnTo>
                  <a:pt x="706557" y="1698319"/>
                </a:lnTo>
                <a:lnTo>
                  <a:pt x="646210" y="1674793"/>
                </a:lnTo>
                <a:lnTo>
                  <a:pt x="589063" y="1646508"/>
                </a:lnTo>
                <a:lnTo>
                  <a:pt x="535084" y="1613594"/>
                </a:lnTo>
                <a:lnTo>
                  <a:pt x="484241" y="1576181"/>
                </a:lnTo>
                <a:lnTo>
                  <a:pt x="436499" y="1534396"/>
                </a:lnTo>
                <a:lnTo>
                  <a:pt x="391828" y="1488371"/>
                </a:lnTo>
                <a:lnTo>
                  <a:pt x="350195" y="1438233"/>
                </a:lnTo>
                <a:lnTo>
                  <a:pt x="311567" y="1384111"/>
                </a:lnTo>
                <a:lnTo>
                  <a:pt x="267461" y="1312164"/>
                </a:lnTo>
                <a:lnTo>
                  <a:pt x="243839" y="1267206"/>
                </a:lnTo>
                <a:lnTo>
                  <a:pt x="224761" y="1226012"/>
                </a:lnTo>
                <a:lnTo>
                  <a:pt x="207032" y="1184174"/>
                </a:lnTo>
                <a:lnTo>
                  <a:pt x="190593" y="1141742"/>
                </a:lnTo>
                <a:lnTo>
                  <a:pt x="175383" y="1098766"/>
                </a:lnTo>
                <a:lnTo>
                  <a:pt x="161340" y="1055295"/>
                </a:lnTo>
                <a:lnTo>
                  <a:pt x="148404" y="1011380"/>
                </a:lnTo>
                <a:lnTo>
                  <a:pt x="136515" y="967071"/>
                </a:lnTo>
                <a:lnTo>
                  <a:pt x="125611" y="922418"/>
                </a:lnTo>
                <a:lnTo>
                  <a:pt x="115632" y="877471"/>
                </a:lnTo>
                <a:lnTo>
                  <a:pt x="106518" y="832280"/>
                </a:lnTo>
                <a:lnTo>
                  <a:pt x="98206" y="786894"/>
                </a:lnTo>
                <a:lnTo>
                  <a:pt x="90637" y="741365"/>
                </a:lnTo>
                <a:lnTo>
                  <a:pt x="83750" y="695742"/>
                </a:lnTo>
                <a:lnTo>
                  <a:pt x="77484" y="650075"/>
                </a:lnTo>
                <a:lnTo>
                  <a:pt x="71779" y="604414"/>
                </a:lnTo>
                <a:lnTo>
                  <a:pt x="61806" y="513310"/>
                </a:lnTo>
                <a:lnTo>
                  <a:pt x="49529" y="377952"/>
                </a:lnTo>
                <a:lnTo>
                  <a:pt x="40385" y="252984"/>
                </a:lnTo>
                <a:lnTo>
                  <a:pt x="25145" y="0"/>
                </a:lnTo>
                <a:lnTo>
                  <a:pt x="0" y="1524"/>
                </a:lnTo>
                <a:lnTo>
                  <a:pt x="14477" y="254508"/>
                </a:lnTo>
                <a:lnTo>
                  <a:pt x="23621" y="379476"/>
                </a:lnTo>
                <a:lnTo>
                  <a:pt x="37147" y="523157"/>
                </a:lnTo>
                <a:lnTo>
                  <a:pt x="48139" y="620435"/>
                </a:lnTo>
                <a:lnTo>
                  <a:pt x="54455" y="669297"/>
                </a:lnTo>
                <a:lnTo>
                  <a:pt x="61418" y="718207"/>
                </a:lnTo>
                <a:lnTo>
                  <a:pt x="69106" y="767091"/>
                </a:lnTo>
                <a:lnTo>
                  <a:pt x="77592" y="815873"/>
                </a:lnTo>
                <a:lnTo>
                  <a:pt x="86953" y="864479"/>
                </a:lnTo>
                <a:lnTo>
                  <a:pt x="97265" y="912834"/>
                </a:lnTo>
                <a:lnTo>
                  <a:pt x="108604" y="960862"/>
                </a:lnTo>
                <a:lnTo>
                  <a:pt x="121045" y="1008489"/>
                </a:lnTo>
                <a:lnTo>
                  <a:pt x="134664" y="1055641"/>
                </a:lnTo>
                <a:lnTo>
                  <a:pt x="149537" y="1102241"/>
                </a:lnTo>
                <a:lnTo>
                  <a:pt x="165740" y="1148215"/>
                </a:lnTo>
                <a:lnTo>
                  <a:pt x="183348" y="1193489"/>
                </a:lnTo>
                <a:lnTo>
                  <a:pt x="202438" y="1237987"/>
                </a:lnTo>
                <a:lnTo>
                  <a:pt x="223084" y="1281634"/>
                </a:lnTo>
                <a:lnTo>
                  <a:pt x="245363" y="1324356"/>
                </a:lnTo>
                <a:lnTo>
                  <a:pt x="271271" y="1368552"/>
                </a:lnTo>
                <a:lnTo>
                  <a:pt x="299466" y="1411224"/>
                </a:lnTo>
                <a:lnTo>
                  <a:pt x="340877" y="1467206"/>
                </a:lnTo>
                <a:lnTo>
                  <a:pt x="384553" y="1518061"/>
                </a:lnTo>
                <a:lnTo>
                  <a:pt x="430646" y="1563928"/>
                </a:lnTo>
                <a:lnTo>
                  <a:pt x="479307" y="1604948"/>
                </a:lnTo>
                <a:lnTo>
                  <a:pt x="530685" y="1641262"/>
                </a:lnTo>
                <a:lnTo>
                  <a:pt x="584932" y="1673011"/>
                </a:lnTo>
                <a:lnTo>
                  <a:pt x="642199" y="1700335"/>
                </a:lnTo>
                <a:lnTo>
                  <a:pt x="702637" y="1723376"/>
                </a:lnTo>
                <a:lnTo>
                  <a:pt x="766396" y="1742275"/>
                </a:lnTo>
                <a:lnTo>
                  <a:pt x="833627" y="1757172"/>
                </a:lnTo>
                <a:lnTo>
                  <a:pt x="871728" y="1764792"/>
                </a:lnTo>
                <a:lnTo>
                  <a:pt x="911352" y="1772412"/>
                </a:lnTo>
                <a:lnTo>
                  <a:pt x="951738" y="1779270"/>
                </a:lnTo>
                <a:lnTo>
                  <a:pt x="993648" y="1785366"/>
                </a:lnTo>
                <a:lnTo>
                  <a:pt x="1051995" y="1792664"/>
                </a:lnTo>
                <a:lnTo>
                  <a:pt x="1110601" y="1799145"/>
                </a:lnTo>
                <a:lnTo>
                  <a:pt x="1169438" y="1804843"/>
                </a:lnTo>
                <a:lnTo>
                  <a:pt x="1228481" y="1809793"/>
                </a:lnTo>
                <a:lnTo>
                  <a:pt x="1287703" y="1814031"/>
                </a:lnTo>
                <a:lnTo>
                  <a:pt x="1347076" y="1817591"/>
                </a:lnTo>
                <a:lnTo>
                  <a:pt x="1406575" y="1820508"/>
                </a:lnTo>
                <a:lnTo>
                  <a:pt x="1466172" y="1822817"/>
                </a:lnTo>
                <a:lnTo>
                  <a:pt x="1525841" y="1824553"/>
                </a:lnTo>
                <a:lnTo>
                  <a:pt x="1585555" y="1825752"/>
                </a:lnTo>
                <a:lnTo>
                  <a:pt x="1645288" y="1826447"/>
                </a:lnTo>
                <a:lnTo>
                  <a:pt x="1721352" y="1826618"/>
                </a:lnTo>
                <a:lnTo>
                  <a:pt x="1764702" y="1826469"/>
                </a:lnTo>
                <a:lnTo>
                  <a:pt x="1824331" y="1825865"/>
                </a:lnTo>
                <a:lnTo>
                  <a:pt x="1883871" y="1824899"/>
                </a:lnTo>
                <a:lnTo>
                  <a:pt x="1943297" y="1823604"/>
                </a:lnTo>
                <a:lnTo>
                  <a:pt x="2002581" y="1822017"/>
                </a:lnTo>
                <a:lnTo>
                  <a:pt x="2061698" y="1820171"/>
                </a:lnTo>
                <a:lnTo>
                  <a:pt x="2120619" y="1818102"/>
                </a:lnTo>
                <a:lnTo>
                  <a:pt x="2179320" y="1815845"/>
                </a:lnTo>
                <a:lnTo>
                  <a:pt x="2224278" y="1814322"/>
                </a:lnTo>
                <a:lnTo>
                  <a:pt x="2318323" y="1809358"/>
                </a:lnTo>
                <a:lnTo>
                  <a:pt x="2368900" y="1806603"/>
                </a:lnTo>
                <a:lnTo>
                  <a:pt x="2419448" y="1803743"/>
                </a:lnTo>
                <a:lnTo>
                  <a:pt x="2469971" y="1800751"/>
                </a:lnTo>
                <a:lnTo>
                  <a:pt x="2520476" y="1797600"/>
                </a:lnTo>
                <a:lnTo>
                  <a:pt x="2570969" y="1794263"/>
                </a:lnTo>
                <a:lnTo>
                  <a:pt x="2621453" y="1790713"/>
                </a:lnTo>
                <a:lnTo>
                  <a:pt x="2671936" y="1786921"/>
                </a:lnTo>
                <a:lnTo>
                  <a:pt x="2722422" y="1782862"/>
                </a:lnTo>
                <a:lnTo>
                  <a:pt x="2772918" y="1778508"/>
                </a:lnTo>
                <a:lnTo>
                  <a:pt x="2793491" y="1776983"/>
                </a:lnTo>
                <a:lnTo>
                  <a:pt x="2811779" y="1774698"/>
                </a:lnTo>
                <a:lnTo>
                  <a:pt x="2814572" y="1774498"/>
                </a:lnTo>
                <a:lnTo>
                  <a:pt x="2821388" y="1762278"/>
                </a:lnTo>
                <a:close/>
              </a:path>
              <a:path w="2872104" h="1826895">
                <a:moveTo>
                  <a:pt x="2871978" y="1756410"/>
                </a:moveTo>
                <a:lnTo>
                  <a:pt x="2792729" y="1725930"/>
                </a:lnTo>
                <a:lnTo>
                  <a:pt x="2811701" y="1749394"/>
                </a:lnTo>
                <a:lnTo>
                  <a:pt x="2820162" y="1748789"/>
                </a:lnTo>
                <a:lnTo>
                  <a:pt x="2821295" y="1761261"/>
                </a:lnTo>
                <a:lnTo>
                  <a:pt x="2821685" y="1761744"/>
                </a:lnTo>
                <a:lnTo>
                  <a:pt x="2821685" y="1765553"/>
                </a:lnTo>
                <a:lnTo>
                  <a:pt x="2822447" y="1773936"/>
                </a:lnTo>
                <a:lnTo>
                  <a:pt x="2822447" y="1787170"/>
                </a:lnTo>
                <a:lnTo>
                  <a:pt x="2871978" y="1756410"/>
                </a:lnTo>
                <a:close/>
              </a:path>
              <a:path w="2872104" h="1826895">
                <a:moveTo>
                  <a:pt x="2822447" y="1787170"/>
                </a:moveTo>
                <a:lnTo>
                  <a:pt x="2822447" y="1773936"/>
                </a:lnTo>
                <a:lnTo>
                  <a:pt x="2814572" y="1774498"/>
                </a:lnTo>
                <a:lnTo>
                  <a:pt x="2799588" y="1801368"/>
                </a:lnTo>
                <a:lnTo>
                  <a:pt x="2822447" y="1787170"/>
                </a:lnTo>
                <a:close/>
              </a:path>
              <a:path w="2872104" h="1826895">
                <a:moveTo>
                  <a:pt x="2821295" y="1761261"/>
                </a:moveTo>
                <a:lnTo>
                  <a:pt x="2820162" y="1748789"/>
                </a:lnTo>
                <a:lnTo>
                  <a:pt x="2811701" y="1749394"/>
                </a:lnTo>
                <a:lnTo>
                  <a:pt x="2821295" y="1761261"/>
                </a:lnTo>
                <a:close/>
              </a:path>
              <a:path w="2872104" h="1826895">
                <a:moveTo>
                  <a:pt x="2822447" y="1773936"/>
                </a:moveTo>
                <a:lnTo>
                  <a:pt x="2821388" y="1762278"/>
                </a:lnTo>
                <a:lnTo>
                  <a:pt x="2814572" y="1774498"/>
                </a:lnTo>
                <a:lnTo>
                  <a:pt x="2822447" y="1773936"/>
                </a:lnTo>
                <a:close/>
              </a:path>
              <a:path w="2872104" h="1826895">
                <a:moveTo>
                  <a:pt x="2821685" y="1765553"/>
                </a:moveTo>
                <a:lnTo>
                  <a:pt x="2821685" y="1761744"/>
                </a:lnTo>
                <a:lnTo>
                  <a:pt x="2821388" y="1762278"/>
                </a:lnTo>
                <a:lnTo>
                  <a:pt x="2821685" y="176555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55093" y="4453890"/>
            <a:ext cx="434340" cy="1236980"/>
          </a:xfrm>
          <a:custGeom>
            <a:avLst/>
            <a:gdLst/>
            <a:ahLst/>
            <a:cxnLst/>
            <a:rect l="l" t="t" r="r" b="b"/>
            <a:pathLst>
              <a:path w="434339" h="1236979">
                <a:moveTo>
                  <a:pt x="22983" y="1180274"/>
                </a:moveTo>
                <a:lnTo>
                  <a:pt x="11430" y="1152144"/>
                </a:lnTo>
                <a:lnTo>
                  <a:pt x="0" y="1236726"/>
                </a:lnTo>
                <a:lnTo>
                  <a:pt x="18288" y="1226462"/>
                </a:lnTo>
                <a:lnTo>
                  <a:pt x="18288" y="1187958"/>
                </a:lnTo>
                <a:lnTo>
                  <a:pt x="22983" y="1180274"/>
                </a:lnTo>
                <a:close/>
              </a:path>
              <a:path w="434339" h="1236979">
                <a:moveTo>
                  <a:pt x="43434" y="1194816"/>
                </a:moveTo>
                <a:lnTo>
                  <a:pt x="28956" y="1194816"/>
                </a:lnTo>
                <a:lnTo>
                  <a:pt x="22983" y="1180274"/>
                </a:lnTo>
                <a:lnTo>
                  <a:pt x="18288" y="1187958"/>
                </a:lnTo>
                <a:lnTo>
                  <a:pt x="38862" y="1201674"/>
                </a:lnTo>
                <a:lnTo>
                  <a:pt x="43434" y="1194816"/>
                </a:lnTo>
                <a:close/>
              </a:path>
              <a:path w="434339" h="1236979">
                <a:moveTo>
                  <a:pt x="74676" y="1194816"/>
                </a:moveTo>
                <a:lnTo>
                  <a:pt x="43434" y="1194816"/>
                </a:lnTo>
                <a:lnTo>
                  <a:pt x="38862" y="1201674"/>
                </a:lnTo>
                <a:lnTo>
                  <a:pt x="18288" y="1187958"/>
                </a:lnTo>
                <a:lnTo>
                  <a:pt x="18288" y="1226462"/>
                </a:lnTo>
                <a:lnTo>
                  <a:pt x="74676" y="1194816"/>
                </a:lnTo>
                <a:close/>
              </a:path>
              <a:path w="434339" h="1236979">
                <a:moveTo>
                  <a:pt x="409194" y="546382"/>
                </a:moveTo>
                <a:lnTo>
                  <a:pt x="409194" y="426720"/>
                </a:lnTo>
                <a:lnTo>
                  <a:pt x="408432" y="445008"/>
                </a:lnTo>
                <a:lnTo>
                  <a:pt x="406146" y="464058"/>
                </a:lnTo>
                <a:lnTo>
                  <a:pt x="395111" y="507353"/>
                </a:lnTo>
                <a:lnTo>
                  <a:pt x="380305" y="550928"/>
                </a:lnTo>
                <a:lnTo>
                  <a:pt x="362637" y="594402"/>
                </a:lnTo>
                <a:lnTo>
                  <a:pt x="343013" y="637391"/>
                </a:lnTo>
                <a:lnTo>
                  <a:pt x="307665" y="708425"/>
                </a:lnTo>
                <a:lnTo>
                  <a:pt x="288036" y="746760"/>
                </a:lnTo>
                <a:lnTo>
                  <a:pt x="240464" y="831519"/>
                </a:lnTo>
                <a:lnTo>
                  <a:pt x="197918" y="904401"/>
                </a:lnTo>
                <a:lnTo>
                  <a:pt x="162619" y="962478"/>
                </a:lnTo>
                <a:lnTo>
                  <a:pt x="117583" y="1034508"/>
                </a:lnTo>
                <a:lnTo>
                  <a:pt x="39624" y="1155954"/>
                </a:lnTo>
                <a:lnTo>
                  <a:pt x="26670" y="1174242"/>
                </a:lnTo>
                <a:lnTo>
                  <a:pt x="22983" y="1180274"/>
                </a:lnTo>
                <a:lnTo>
                  <a:pt x="28956" y="1194816"/>
                </a:lnTo>
                <a:lnTo>
                  <a:pt x="43434" y="1194816"/>
                </a:lnTo>
                <a:lnTo>
                  <a:pt x="60198" y="1169670"/>
                </a:lnTo>
                <a:lnTo>
                  <a:pt x="74676" y="1149096"/>
                </a:lnTo>
                <a:lnTo>
                  <a:pt x="164482" y="1007933"/>
                </a:lnTo>
                <a:lnTo>
                  <a:pt x="197498" y="954579"/>
                </a:lnTo>
                <a:lnTo>
                  <a:pt x="229856" y="900830"/>
                </a:lnTo>
                <a:lnTo>
                  <a:pt x="261369" y="846578"/>
                </a:lnTo>
                <a:lnTo>
                  <a:pt x="281814" y="810079"/>
                </a:lnTo>
                <a:lnTo>
                  <a:pt x="291846" y="791718"/>
                </a:lnTo>
                <a:lnTo>
                  <a:pt x="310134" y="758952"/>
                </a:lnTo>
                <a:lnTo>
                  <a:pt x="353297" y="674523"/>
                </a:lnTo>
                <a:lnTo>
                  <a:pt x="373265" y="632954"/>
                </a:lnTo>
                <a:lnTo>
                  <a:pt x="392415" y="589659"/>
                </a:lnTo>
                <a:lnTo>
                  <a:pt x="404083" y="560361"/>
                </a:lnTo>
                <a:lnTo>
                  <a:pt x="409194" y="546382"/>
                </a:lnTo>
                <a:close/>
              </a:path>
              <a:path w="434339" h="1236979">
                <a:moveTo>
                  <a:pt x="434340" y="426720"/>
                </a:moveTo>
                <a:lnTo>
                  <a:pt x="434340" y="407670"/>
                </a:lnTo>
                <a:lnTo>
                  <a:pt x="433578" y="388620"/>
                </a:lnTo>
                <a:lnTo>
                  <a:pt x="425299" y="342376"/>
                </a:lnTo>
                <a:lnTo>
                  <a:pt x="410981" y="299498"/>
                </a:lnTo>
                <a:lnTo>
                  <a:pt x="391341" y="259701"/>
                </a:lnTo>
                <a:lnTo>
                  <a:pt x="367101" y="222700"/>
                </a:lnTo>
                <a:lnTo>
                  <a:pt x="338980" y="188209"/>
                </a:lnTo>
                <a:lnTo>
                  <a:pt x="307665" y="155913"/>
                </a:lnTo>
                <a:lnTo>
                  <a:pt x="273974" y="125618"/>
                </a:lnTo>
                <a:lnTo>
                  <a:pt x="238529" y="96948"/>
                </a:lnTo>
                <a:lnTo>
                  <a:pt x="202082" y="69648"/>
                </a:lnTo>
                <a:lnTo>
                  <a:pt x="165354" y="43433"/>
                </a:lnTo>
                <a:lnTo>
                  <a:pt x="133350" y="21336"/>
                </a:lnTo>
                <a:lnTo>
                  <a:pt x="101346" y="0"/>
                </a:lnTo>
                <a:lnTo>
                  <a:pt x="87630" y="20574"/>
                </a:lnTo>
                <a:lnTo>
                  <a:pt x="119769" y="42764"/>
                </a:lnTo>
                <a:lnTo>
                  <a:pt x="150876" y="64008"/>
                </a:lnTo>
                <a:lnTo>
                  <a:pt x="168689" y="76426"/>
                </a:lnTo>
                <a:lnTo>
                  <a:pt x="204705" y="102461"/>
                </a:lnTo>
                <a:lnTo>
                  <a:pt x="240480" y="130223"/>
                </a:lnTo>
                <a:lnTo>
                  <a:pt x="275103" y="159868"/>
                </a:lnTo>
                <a:lnTo>
                  <a:pt x="307698" y="191588"/>
                </a:lnTo>
                <a:lnTo>
                  <a:pt x="337253" y="225429"/>
                </a:lnTo>
                <a:lnTo>
                  <a:pt x="362958" y="261656"/>
                </a:lnTo>
                <a:lnTo>
                  <a:pt x="383869" y="300387"/>
                </a:lnTo>
                <a:lnTo>
                  <a:pt x="399074" y="341779"/>
                </a:lnTo>
                <a:lnTo>
                  <a:pt x="407664" y="385986"/>
                </a:lnTo>
                <a:lnTo>
                  <a:pt x="409194" y="409194"/>
                </a:lnTo>
                <a:lnTo>
                  <a:pt x="409194" y="546382"/>
                </a:lnTo>
                <a:lnTo>
                  <a:pt x="409442" y="545701"/>
                </a:lnTo>
                <a:lnTo>
                  <a:pt x="423040" y="502144"/>
                </a:lnTo>
                <a:lnTo>
                  <a:pt x="431902" y="460053"/>
                </a:lnTo>
                <a:lnTo>
                  <a:pt x="433578" y="446531"/>
                </a:lnTo>
                <a:lnTo>
                  <a:pt x="434340" y="42672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47523" y="1008125"/>
            <a:ext cx="3136392" cy="15308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12831" y="5523765"/>
            <a:ext cx="362457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10" dirty="0">
                <a:latin typeface="MS UI Gothic"/>
                <a:cs typeface="MS UI Gothic"/>
              </a:rPr>
              <a:t>■</a:t>
            </a:r>
            <a:r>
              <a:rPr sz="800" spc="-15" dirty="0">
                <a:latin typeface="Arial"/>
                <a:cs typeface="Arial"/>
              </a:rPr>
              <a:t>CD</a:t>
            </a:r>
            <a:r>
              <a:rPr sz="800" spc="-10" dirty="0">
                <a:latin typeface="Arial"/>
                <a:cs typeface="Arial"/>
              </a:rPr>
              <a:t>A</a:t>
            </a:r>
            <a:r>
              <a:rPr sz="800" spc="85" dirty="0">
                <a:latin typeface="MS UI Gothic"/>
                <a:cs typeface="MS UI Gothic"/>
              </a:rPr>
              <a:t>ファイル：</a:t>
            </a:r>
            <a:endParaRPr sz="800">
              <a:latin typeface="MS UI Gothic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.</a:t>
            </a:r>
            <a:r>
              <a:rPr sz="800" spc="-10" dirty="0">
                <a:latin typeface="Arial"/>
                <a:cs typeface="Arial"/>
              </a:rPr>
              <a:t>xml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012841" y="5889523"/>
            <a:ext cx="383286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35" dirty="0">
                <a:latin typeface="MS UI Gothic"/>
                <a:cs typeface="MS UI Gothic"/>
              </a:rPr>
              <a:t>■添付画像ファイル：</a:t>
            </a:r>
            <a:endParaRPr sz="800">
              <a:latin typeface="MS UI Gothic"/>
              <a:cs typeface="MS UI Gothic"/>
            </a:endParaRPr>
          </a:p>
          <a:p>
            <a:pPr marL="12700" marR="5080">
              <a:lnSpc>
                <a:spcPct val="100000"/>
              </a:lnSpc>
            </a:pPr>
            <a:r>
              <a:rPr sz="800" spc="-10" dirty="0">
                <a:latin typeface="Arial"/>
                <a:cs typeface="Arial"/>
              </a:rPr>
              <a:t>(</a:t>
            </a:r>
            <a:r>
              <a:rPr sz="800" spc="35" dirty="0">
                <a:latin typeface="MS UI Gothic"/>
                <a:cs typeface="MS UI Gothic"/>
              </a:rPr>
              <a:t>病院コー</a:t>
            </a:r>
            <a:r>
              <a:rPr sz="800" spc="20" dirty="0">
                <a:latin typeface="MS UI Gothic"/>
                <a:cs typeface="MS UI Gothic"/>
              </a:rPr>
              <a:t>ド</a:t>
            </a:r>
            <a:r>
              <a:rPr sz="800" spc="-5" dirty="0">
                <a:latin typeface="Arial"/>
                <a:cs typeface="Arial"/>
              </a:rPr>
              <a:t>10</a:t>
            </a:r>
            <a:r>
              <a:rPr sz="800" spc="80" dirty="0">
                <a:latin typeface="MS UI Gothic"/>
                <a:cs typeface="MS UI Gothic"/>
              </a:rPr>
              <a:t>ケタ</a:t>
            </a:r>
            <a:r>
              <a:rPr sz="800" spc="-10" dirty="0">
                <a:latin typeface="Arial"/>
                <a:cs typeface="Arial"/>
              </a:rPr>
              <a:t>)_</a:t>
            </a:r>
            <a:r>
              <a:rPr sz="800" spc="-5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患者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検</a:t>
            </a:r>
            <a:r>
              <a:rPr sz="800" spc="-5" dirty="0">
                <a:latin typeface="MS UI Gothic"/>
                <a:cs typeface="MS UI Gothic"/>
              </a:rPr>
              <a:t>査</a:t>
            </a:r>
            <a:r>
              <a:rPr sz="800" spc="-10" dirty="0">
                <a:latin typeface="MS UI Gothic"/>
                <a:cs typeface="MS UI Gothic"/>
              </a:rPr>
              <a:t>日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spc="-5" dirty="0">
                <a:latin typeface="Arial"/>
                <a:cs typeface="Arial"/>
              </a:rPr>
              <a:t>_(Accession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No)</a:t>
            </a:r>
            <a:r>
              <a:rPr sz="800" spc="-5" dirty="0">
                <a:latin typeface="Arial"/>
                <a:cs typeface="Arial"/>
              </a:rPr>
              <a:t>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90" dirty="0">
                <a:latin typeface="MS UI Gothic"/>
                <a:cs typeface="MS UI Gothic"/>
              </a:rPr>
              <a:t>レポ</a:t>
            </a:r>
            <a:r>
              <a:rPr sz="800" spc="100" dirty="0">
                <a:latin typeface="MS UI Gothic"/>
                <a:cs typeface="MS UI Gothic"/>
              </a:rPr>
              <a:t>ー</a:t>
            </a:r>
            <a:r>
              <a:rPr sz="800" spc="-60" dirty="0">
                <a:latin typeface="MS UI Gothic"/>
                <a:cs typeface="MS UI Gothic"/>
              </a:rPr>
              <a:t>ト</a:t>
            </a:r>
            <a:r>
              <a:rPr sz="800" spc="-5" dirty="0">
                <a:latin typeface="Arial"/>
                <a:cs typeface="Arial"/>
              </a:rPr>
              <a:t>ID)_</a:t>
            </a:r>
            <a:r>
              <a:rPr sz="800" spc="-10" dirty="0">
                <a:latin typeface="Arial"/>
                <a:cs typeface="Arial"/>
              </a:rPr>
              <a:t>(</a:t>
            </a:r>
            <a:r>
              <a:rPr sz="800" spc="-10" dirty="0">
                <a:latin typeface="MS UI Gothic"/>
                <a:cs typeface="MS UI Gothic"/>
              </a:rPr>
              <a:t>版</a:t>
            </a:r>
            <a:r>
              <a:rPr sz="800" spc="-5" dirty="0">
                <a:latin typeface="MS UI Gothic"/>
                <a:cs typeface="MS UI Gothic"/>
              </a:rPr>
              <a:t>番</a:t>
            </a:r>
            <a:r>
              <a:rPr sz="800" spc="-10" dirty="0">
                <a:latin typeface="MS UI Gothic"/>
                <a:cs typeface="MS UI Gothic"/>
              </a:rPr>
              <a:t>号</a:t>
            </a:r>
            <a:r>
              <a:rPr sz="800" spc="-10" dirty="0">
                <a:latin typeface="Arial"/>
                <a:cs typeface="Arial"/>
              </a:rPr>
              <a:t>)</a:t>
            </a:r>
            <a:r>
              <a:rPr sz="800" dirty="0">
                <a:latin typeface="Arial"/>
                <a:cs typeface="Arial"/>
              </a:rPr>
              <a:t>_nnn</a:t>
            </a:r>
            <a:r>
              <a:rPr sz="800" spc="-5" dirty="0">
                <a:latin typeface="Arial"/>
                <a:cs typeface="Arial"/>
              </a:rPr>
              <a:t>.</a:t>
            </a:r>
            <a:r>
              <a:rPr sz="800" dirty="0">
                <a:latin typeface="Arial"/>
                <a:cs typeface="Arial"/>
              </a:rPr>
              <a:t>jpg </a:t>
            </a:r>
            <a:r>
              <a:rPr sz="800" spc="-5" dirty="0">
                <a:latin typeface="Arial"/>
                <a:cs typeface="Arial"/>
              </a:rPr>
              <a:t>(nnn</a:t>
            </a:r>
            <a:r>
              <a:rPr sz="800" spc="1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: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spc="-5" dirty="0">
                <a:latin typeface="Arial"/>
                <a:cs typeface="Arial"/>
              </a:rPr>
              <a:t>001</a:t>
            </a:r>
            <a:r>
              <a:rPr sz="800" spc="-10" dirty="0">
                <a:latin typeface="MS UI Gothic"/>
                <a:cs typeface="MS UI Gothic"/>
              </a:rPr>
              <a:t>～</a:t>
            </a:r>
            <a:r>
              <a:rPr sz="800" dirty="0">
                <a:latin typeface="Arial"/>
                <a:cs typeface="Arial"/>
              </a:rPr>
              <a:t>99</a:t>
            </a:r>
            <a:r>
              <a:rPr sz="800" spc="-5" dirty="0">
                <a:latin typeface="Arial"/>
                <a:cs typeface="Arial"/>
              </a:rPr>
              <a:t>9)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839" y="348995"/>
            <a:ext cx="9144000" cy="492443"/>
          </a:xfrm>
          <a:prstGeom prst="rect">
            <a:avLst/>
          </a:prstGeom>
          <a:solidFill>
            <a:srgbClr val="FFCC99"/>
          </a:solidFill>
        </p:spPr>
        <p:txBody>
          <a:bodyPr vert="horz" wrap="square" lIns="0" tIns="0" rIns="0" bIns="0" rtlCol="0">
            <a:spAutoFit/>
          </a:bodyPr>
          <a:lstStyle/>
          <a:p>
            <a:pPr marL="2191385">
              <a:lnSpc>
                <a:spcPct val="100000"/>
              </a:lnSpc>
            </a:pP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３</a:t>
            </a:r>
            <a:r>
              <a:rPr lang="ja-JP" altLang="en-US" sz="3200" spc="-25" dirty="0" smtClean="0">
                <a:solidFill>
                  <a:srgbClr val="5E5E5E"/>
                </a:solidFill>
                <a:latin typeface="Arial"/>
                <a:cs typeface="Arial"/>
              </a:rPr>
              <a:t>）</a:t>
            </a:r>
            <a:r>
              <a:rPr lang="en-US" altLang="ja-JP" sz="3200" spc="-25" dirty="0">
                <a:solidFill>
                  <a:srgbClr val="5E5E5E"/>
                </a:solidFill>
                <a:latin typeface="Arial"/>
                <a:cs typeface="Arial"/>
              </a:rPr>
              <a:t>CSV⇒CDA</a:t>
            </a:r>
            <a:r>
              <a:rPr lang="ja-JP" altLang="en-US" sz="3200" spc="-25" dirty="0">
                <a:solidFill>
                  <a:srgbClr val="5E5E5E"/>
                </a:solidFill>
                <a:latin typeface="Arial"/>
                <a:cs typeface="Arial"/>
              </a:rPr>
              <a:t>変換ツール</a:t>
            </a:r>
            <a:endParaRPr lang="ja-JP" altLang="en-US" sz="3200" dirty="0">
              <a:latin typeface="MS UI Gothic"/>
              <a:cs typeface="MS UI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7849" y="1055721"/>
            <a:ext cx="52717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■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CSV⇒CDA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変換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ツール </a:t>
            </a:r>
            <a:r>
              <a:rPr sz="2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データフロ</a:t>
            </a:r>
            <a:r>
              <a:rPr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ー</a:t>
            </a:r>
            <a:endParaRPr sz="240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66223" y="2496903"/>
            <a:ext cx="1800225" cy="1414780"/>
          </a:xfrm>
          <a:custGeom>
            <a:avLst/>
            <a:gdLst/>
            <a:ahLst/>
            <a:cxnLst/>
            <a:rect l="l" t="t" r="r" b="b"/>
            <a:pathLst>
              <a:path w="1800225" h="1414779">
                <a:moveTo>
                  <a:pt x="1799844" y="707136"/>
                </a:moveTo>
                <a:lnTo>
                  <a:pt x="1796859" y="649090"/>
                </a:lnTo>
                <a:lnTo>
                  <a:pt x="1788060" y="592346"/>
                </a:lnTo>
                <a:lnTo>
                  <a:pt x="1773679" y="537084"/>
                </a:lnTo>
                <a:lnTo>
                  <a:pt x="1753947" y="483485"/>
                </a:lnTo>
                <a:lnTo>
                  <a:pt x="1729097" y="431732"/>
                </a:lnTo>
                <a:lnTo>
                  <a:pt x="1699360" y="382005"/>
                </a:lnTo>
                <a:lnTo>
                  <a:pt x="1664969" y="334484"/>
                </a:lnTo>
                <a:lnTo>
                  <a:pt x="1626156" y="289352"/>
                </a:lnTo>
                <a:lnTo>
                  <a:pt x="1583153" y="246790"/>
                </a:lnTo>
                <a:lnTo>
                  <a:pt x="1536192" y="206978"/>
                </a:lnTo>
                <a:lnTo>
                  <a:pt x="1485504" y="170098"/>
                </a:lnTo>
                <a:lnTo>
                  <a:pt x="1431322" y="136330"/>
                </a:lnTo>
                <a:lnTo>
                  <a:pt x="1373878" y="105857"/>
                </a:lnTo>
                <a:lnTo>
                  <a:pt x="1313404" y="78860"/>
                </a:lnTo>
                <a:lnTo>
                  <a:pt x="1250132" y="55518"/>
                </a:lnTo>
                <a:lnTo>
                  <a:pt x="1184294" y="36015"/>
                </a:lnTo>
                <a:lnTo>
                  <a:pt x="1116122" y="20530"/>
                </a:lnTo>
                <a:lnTo>
                  <a:pt x="1045848" y="9245"/>
                </a:lnTo>
                <a:lnTo>
                  <a:pt x="973703" y="2341"/>
                </a:lnTo>
                <a:lnTo>
                  <a:pt x="899922" y="0"/>
                </a:lnTo>
                <a:lnTo>
                  <a:pt x="826140" y="2341"/>
                </a:lnTo>
                <a:lnTo>
                  <a:pt x="753995" y="9245"/>
                </a:lnTo>
                <a:lnTo>
                  <a:pt x="683721" y="20530"/>
                </a:lnTo>
                <a:lnTo>
                  <a:pt x="615549" y="36015"/>
                </a:lnTo>
                <a:lnTo>
                  <a:pt x="549711" y="55518"/>
                </a:lnTo>
                <a:lnTo>
                  <a:pt x="486439" y="78860"/>
                </a:lnTo>
                <a:lnTo>
                  <a:pt x="425965" y="105857"/>
                </a:lnTo>
                <a:lnTo>
                  <a:pt x="368521" y="136330"/>
                </a:lnTo>
                <a:lnTo>
                  <a:pt x="314339" y="170098"/>
                </a:lnTo>
                <a:lnTo>
                  <a:pt x="263651" y="206978"/>
                </a:lnTo>
                <a:lnTo>
                  <a:pt x="216690" y="246790"/>
                </a:lnTo>
                <a:lnTo>
                  <a:pt x="173687" y="289352"/>
                </a:lnTo>
                <a:lnTo>
                  <a:pt x="134874" y="334484"/>
                </a:lnTo>
                <a:lnTo>
                  <a:pt x="100483" y="382005"/>
                </a:lnTo>
                <a:lnTo>
                  <a:pt x="70746" y="431732"/>
                </a:lnTo>
                <a:lnTo>
                  <a:pt x="45896" y="483485"/>
                </a:lnTo>
                <a:lnTo>
                  <a:pt x="26164" y="537084"/>
                </a:lnTo>
                <a:lnTo>
                  <a:pt x="11783" y="592346"/>
                </a:lnTo>
                <a:lnTo>
                  <a:pt x="2984" y="649090"/>
                </a:lnTo>
                <a:lnTo>
                  <a:pt x="0" y="707136"/>
                </a:lnTo>
                <a:lnTo>
                  <a:pt x="2984" y="765078"/>
                </a:lnTo>
                <a:lnTo>
                  <a:pt x="11783" y="821740"/>
                </a:lnTo>
                <a:lnTo>
                  <a:pt x="26164" y="876940"/>
                </a:lnTo>
                <a:lnTo>
                  <a:pt x="45896" y="930493"/>
                </a:lnTo>
                <a:lnTo>
                  <a:pt x="70746" y="982218"/>
                </a:lnTo>
                <a:lnTo>
                  <a:pt x="100483" y="1031930"/>
                </a:lnTo>
                <a:lnTo>
                  <a:pt x="134874" y="1079449"/>
                </a:lnTo>
                <a:lnTo>
                  <a:pt x="173687" y="1124590"/>
                </a:lnTo>
                <a:lnTo>
                  <a:pt x="216690" y="1167170"/>
                </a:lnTo>
                <a:lnTo>
                  <a:pt x="263652" y="1207008"/>
                </a:lnTo>
                <a:lnTo>
                  <a:pt x="314339" y="1243919"/>
                </a:lnTo>
                <a:lnTo>
                  <a:pt x="368521" y="1277721"/>
                </a:lnTo>
                <a:lnTo>
                  <a:pt x="425965" y="1308232"/>
                </a:lnTo>
                <a:lnTo>
                  <a:pt x="486439" y="1335267"/>
                </a:lnTo>
                <a:lnTo>
                  <a:pt x="549711" y="1358646"/>
                </a:lnTo>
                <a:lnTo>
                  <a:pt x="615549" y="1378183"/>
                </a:lnTo>
                <a:lnTo>
                  <a:pt x="683721" y="1393698"/>
                </a:lnTo>
                <a:lnTo>
                  <a:pt x="753995" y="1405006"/>
                </a:lnTo>
                <a:lnTo>
                  <a:pt x="826140" y="1411925"/>
                </a:lnTo>
                <a:lnTo>
                  <a:pt x="899922" y="1414272"/>
                </a:lnTo>
                <a:lnTo>
                  <a:pt x="973703" y="1411925"/>
                </a:lnTo>
                <a:lnTo>
                  <a:pt x="1045848" y="1405006"/>
                </a:lnTo>
                <a:lnTo>
                  <a:pt x="1116122" y="1393698"/>
                </a:lnTo>
                <a:lnTo>
                  <a:pt x="1184294" y="1378183"/>
                </a:lnTo>
                <a:lnTo>
                  <a:pt x="1250132" y="1358645"/>
                </a:lnTo>
                <a:lnTo>
                  <a:pt x="1313404" y="1335267"/>
                </a:lnTo>
                <a:lnTo>
                  <a:pt x="1373878" y="1308232"/>
                </a:lnTo>
                <a:lnTo>
                  <a:pt x="1431322" y="1277721"/>
                </a:lnTo>
                <a:lnTo>
                  <a:pt x="1485504" y="1243919"/>
                </a:lnTo>
                <a:lnTo>
                  <a:pt x="1536192" y="1207008"/>
                </a:lnTo>
                <a:lnTo>
                  <a:pt x="1583153" y="1167170"/>
                </a:lnTo>
                <a:lnTo>
                  <a:pt x="1626156" y="1124590"/>
                </a:lnTo>
                <a:lnTo>
                  <a:pt x="1664969" y="1079449"/>
                </a:lnTo>
                <a:lnTo>
                  <a:pt x="1699360" y="1031930"/>
                </a:lnTo>
                <a:lnTo>
                  <a:pt x="1729097" y="982218"/>
                </a:lnTo>
                <a:lnTo>
                  <a:pt x="1753947" y="930493"/>
                </a:lnTo>
                <a:lnTo>
                  <a:pt x="1773679" y="876940"/>
                </a:lnTo>
                <a:lnTo>
                  <a:pt x="1788060" y="821740"/>
                </a:lnTo>
                <a:lnTo>
                  <a:pt x="1796859" y="765078"/>
                </a:lnTo>
                <a:lnTo>
                  <a:pt x="1799844" y="707136"/>
                </a:lnTo>
                <a:close/>
              </a:path>
            </a:pathLst>
          </a:custGeom>
          <a:solidFill>
            <a:srgbClr val="F1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3269" y="2483950"/>
            <a:ext cx="1826260" cy="1440180"/>
          </a:xfrm>
          <a:custGeom>
            <a:avLst/>
            <a:gdLst/>
            <a:ahLst/>
            <a:cxnLst/>
            <a:rect l="l" t="t" r="r" b="b"/>
            <a:pathLst>
              <a:path w="1826260" h="1440179">
                <a:moveTo>
                  <a:pt x="1825752" y="719327"/>
                </a:moveTo>
                <a:lnTo>
                  <a:pt x="1821180" y="645413"/>
                </a:lnTo>
                <a:lnTo>
                  <a:pt x="1800687" y="553144"/>
                </a:lnTo>
                <a:lnTo>
                  <a:pt x="1781619" y="499302"/>
                </a:lnTo>
                <a:lnTo>
                  <a:pt x="1758160" y="448094"/>
                </a:lnTo>
                <a:lnTo>
                  <a:pt x="1730591" y="399542"/>
                </a:lnTo>
                <a:lnTo>
                  <a:pt x="1699191" y="353666"/>
                </a:lnTo>
                <a:lnTo>
                  <a:pt x="1664242" y="310487"/>
                </a:lnTo>
                <a:lnTo>
                  <a:pt x="1626024" y="270026"/>
                </a:lnTo>
                <a:lnTo>
                  <a:pt x="1584818" y="232302"/>
                </a:lnTo>
                <a:lnTo>
                  <a:pt x="1540904" y="197338"/>
                </a:lnTo>
                <a:lnTo>
                  <a:pt x="1494562" y="165153"/>
                </a:lnTo>
                <a:lnTo>
                  <a:pt x="1446074" y="135770"/>
                </a:lnTo>
                <a:lnTo>
                  <a:pt x="1395720" y="109207"/>
                </a:lnTo>
                <a:lnTo>
                  <a:pt x="1343779" y="85486"/>
                </a:lnTo>
                <a:lnTo>
                  <a:pt x="1290533" y="64628"/>
                </a:lnTo>
                <a:lnTo>
                  <a:pt x="1236263" y="46654"/>
                </a:lnTo>
                <a:lnTo>
                  <a:pt x="1181248" y="31584"/>
                </a:lnTo>
                <a:lnTo>
                  <a:pt x="1125770" y="19439"/>
                </a:lnTo>
                <a:lnTo>
                  <a:pt x="1070108" y="10240"/>
                </a:lnTo>
                <a:lnTo>
                  <a:pt x="1014544" y="4007"/>
                </a:lnTo>
                <a:lnTo>
                  <a:pt x="960119" y="806"/>
                </a:lnTo>
                <a:lnTo>
                  <a:pt x="912876" y="0"/>
                </a:lnTo>
                <a:lnTo>
                  <a:pt x="865632" y="761"/>
                </a:lnTo>
                <a:lnTo>
                  <a:pt x="810484" y="4008"/>
                </a:lnTo>
                <a:lnTo>
                  <a:pt x="754938" y="10263"/>
                </a:lnTo>
                <a:lnTo>
                  <a:pt x="699276" y="19504"/>
                </a:lnTo>
                <a:lnTo>
                  <a:pt x="643782" y="31707"/>
                </a:lnTo>
                <a:lnTo>
                  <a:pt x="588742" y="46848"/>
                </a:lnTo>
                <a:lnTo>
                  <a:pt x="534438" y="64903"/>
                </a:lnTo>
                <a:lnTo>
                  <a:pt x="481155" y="85849"/>
                </a:lnTo>
                <a:lnTo>
                  <a:pt x="429177" y="109662"/>
                </a:lnTo>
                <a:lnTo>
                  <a:pt x="378789" y="136317"/>
                </a:lnTo>
                <a:lnTo>
                  <a:pt x="330274" y="165792"/>
                </a:lnTo>
                <a:lnTo>
                  <a:pt x="283917" y="198062"/>
                </a:lnTo>
                <a:lnTo>
                  <a:pt x="240001" y="233103"/>
                </a:lnTo>
                <a:lnTo>
                  <a:pt x="198811" y="270893"/>
                </a:lnTo>
                <a:lnTo>
                  <a:pt x="160631" y="311406"/>
                </a:lnTo>
                <a:lnTo>
                  <a:pt x="125744" y="354620"/>
                </a:lnTo>
                <a:lnTo>
                  <a:pt x="94436" y="400510"/>
                </a:lnTo>
                <a:lnTo>
                  <a:pt x="66990" y="449053"/>
                </a:lnTo>
                <a:lnTo>
                  <a:pt x="43691" y="500226"/>
                </a:lnTo>
                <a:lnTo>
                  <a:pt x="24822" y="554003"/>
                </a:lnTo>
                <a:lnTo>
                  <a:pt x="10667" y="610361"/>
                </a:lnTo>
                <a:lnTo>
                  <a:pt x="1523" y="683513"/>
                </a:lnTo>
                <a:lnTo>
                  <a:pt x="0" y="720089"/>
                </a:lnTo>
                <a:lnTo>
                  <a:pt x="1524" y="757427"/>
                </a:lnTo>
                <a:lnTo>
                  <a:pt x="4572" y="794003"/>
                </a:lnTo>
                <a:lnTo>
                  <a:pt x="10668" y="830579"/>
                </a:lnTo>
                <a:lnTo>
                  <a:pt x="19050" y="866393"/>
                </a:lnTo>
                <a:lnTo>
                  <a:pt x="25146" y="885014"/>
                </a:lnTo>
                <a:lnTo>
                  <a:pt x="25146" y="719327"/>
                </a:lnTo>
                <a:lnTo>
                  <a:pt x="26670" y="684275"/>
                </a:lnTo>
                <a:lnTo>
                  <a:pt x="35813" y="614171"/>
                </a:lnTo>
                <a:lnTo>
                  <a:pt x="50612" y="557138"/>
                </a:lnTo>
                <a:lnTo>
                  <a:pt x="70290" y="502926"/>
                </a:lnTo>
                <a:lnTo>
                  <a:pt x="94546" y="451550"/>
                </a:lnTo>
                <a:lnTo>
                  <a:pt x="123074" y="403022"/>
                </a:lnTo>
                <a:lnTo>
                  <a:pt x="155572" y="357357"/>
                </a:lnTo>
                <a:lnTo>
                  <a:pt x="191736" y="314568"/>
                </a:lnTo>
                <a:lnTo>
                  <a:pt x="231261" y="274668"/>
                </a:lnTo>
                <a:lnTo>
                  <a:pt x="273845" y="237672"/>
                </a:lnTo>
                <a:lnTo>
                  <a:pt x="319184" y="203593"/>
                </a:lnTo>
                <a:lnTo>
                  <a:pt x="366974" y="172445"/>
                </a:lnTo>
                <a:lnTo>
                  <a:pt x="416911" y="144241"/>
                </a:lnTo>
                <a:lnTo>
                  <a:pt x="468692" y="118995"/>
                </a:lnTo>
                <a:lnTo>
                  <a:pt x="522013" y="96720"/>
                </a:lnTo>
                <a:lnTo>
                  <a:pt x="576571" y="77431"/>
                </a:lnTo>
                <a:lnTo>
                  <a:pt x="632061" y="61140"/>
                </a:lnTo>
                <a:lnTo>
                  <a:pt x="688181" y="47862"/>
                </a:lnTo>
                <a:lnTo>
                  <a:pt x="744625" y="37609"/>
                </a:lnTo>
                <a:lnTo>
                  <a:pt x="801092" y="30397"/>
                </a:lnTo>
                <a:lnTo>
                  <a:pt x="857276" y="26238"/>
                </a:lnTo>
                <a:lnTo>
                  <a:pt x="912876" y="25145"/>
                </a:lnTo>
                <a:lnTo>
                  <a:pt x="958596" y="26669"/>
                </a:lnTo>
                <a:lnTo>
                  <a:pt x="1004316" y="28955"/>
                </a:lnTo>
                <a:lnTo>
                  <a:pt x="1057068" y="34062"/>
                </a:lnTo>
                <a:lnTo>
                  <a:pt x="1110128" y="42092"/>
                </a:lnTo>
                <a:lnTo>
                  <a:pt x="1163212" y="53016"/>
                </a:lnTo>
                <a:lnTo>
                  <a:pt x="1216038" y="66799"/>
                </a:lnTo>
                <a:lnTo>
                  <a:pt x="1268325" y="83411"/>
                </a:lnTo>
                <a:lnTo>
                  <a:pt x="1319789" y="102818"/>
                </a:lnTo>
                <a:lnTo>
                  <a:pt x="1370150" y="124989"/>
                </a:lnTo>
                <a:lnTo>
                  <a:pt x="1419125" y="149891"/>
                </a:lnTo>
                <a:lnTo>
                  <a:pt x="1466432" y="177492"/>
                </a:lnTo>
                <a:lnTo>
                  <a:pt x="1511788" y="207759"/>
                </a:lnTo>
                <a:lnTo>
                  <a:pt x="1554913" y="240660"/>
                </a:lnTo>
                <a:lnTo>
                  <a:pt x="1595523" y="276164"/>
                </a:lnTo>
                <a:lnTo>
                  <a:pt x="1633336" y="314237"/>
                </a:lnTo>
                <a:lnTo>
                  <a:pt x="1668071" y="354847"/>
                </a:lnTo>
                <a:lnTo>
                  <a:pt x="1699445" y="397962"/>
                </a:lnTo>
                <a:lnTo>
                  <a:pt x="1727177" y="443551"/>
                </a:lnTo>
                <a:lnTo>
                  <a:pt x="1750983" y="491579"/>
                </a:lnTo>
                <a:lnTo>
                  <a:pt x="1770583" y="542016"/>
                </a:lnTo>
                <a:lnTo>
                  <a:pt x="1785694" y="594829"/>
                </a:lnTo>
                <a:lnTo>
                  <a:pt x="1796033" y="649985"/>
                </a:lnTo>
                <a:lnTo>
                  <a:pt x="1800606" y="720089"/>
                </a:lnTo>
                <a:lnTo>
                  <a:pt x="1800606" y="885195"/>
                </a:lnTo>
                <a:lnTo>
                  <a:pt x="1805572" y="869390"/>
                </a:lnTo>
                <a:lnTo>
                  <a:pt x="1817434" y="814144"/>
                </a:lnTo>
                <a:lnTo>
                  <a:pt x="1824227" y="756665"/>
                </a:lnTo>
                <a:lnTo>
                  <a:pt x="1825752" y="719327"/>
                </a:lnTo>
                <a:close/>
              </a:path>
              <a:path w="1826260" h="1440179">
                <a:moveTo>
                  <a:pt x="1800606" y="885195"/>
                </a:moveTo>
                <a:lnTo>
                  <a:pt x="1800606" y="720089"/>
                </a:lnTo>
                <a:lnTo>
                  <a:pt x="1799082" y="755903"/>
                </a:lnTo>
                <a:lnTo>
                  <a:pt x="1796033" y="790955"/>
                </a:lnTo>
                <a:lnTo>
                  <a:pt x="1785504" y="846129"/>
                </a:lnTo>
                <a:lnTo>
                  <a:pt x="1770237" y="898937"/>
                </a:lnTo>
                <a:lnTo>
                  <a:pt x="1750513" y="949350"/>
                </a:lnTo>
                <a:lnTo>
                  <a:pt x="1726609" y="997338"/>
                </a:lnTo>
                <a:lnTo>
                  <a:pt x="1698805" y="1042872"/>
                </a:lnTo>
                <a:lnTo>
                  <a:pt x="1667380" y="1085922"/>
                </a:lnTo>
                <a:lnTo>
                  <a:pt x="1632613" y="1126459"/>
                </a:lnTo>
                <a:lnTo>
                  <a:pt x="1594784" y="1164453"/>
                </a:lnTo>
                <a:lnTo>
                  <a:pt x="1554172" y="1199873"/>
                </a:lnTo>
                <a:lnTo>
                  <a:pt x="1511055" y="1232692"/>
                </a:lnTo>
                <a:lnTo>
                  <a:pt x="1465713" y="1262878"/>
                </a:lnTo>
                <a:lnTo>
                  <a:pt x="1418425" y="1290403"/>
                </a:lnTo>
                <a:lnTo>
                  <a:pt x="1369470" y="1315236"/>
                </a:lnTo>
                <a:lnTo>
                  <a:pt x="1319126" y="1337348"/>
                </a:lnTo>
                <a:lnTo>
                  <a:pt x="1267568" y="1356744"/>
                </a:lnTo>
                <a:lnTo>
                  <a:pt x="1215393" y="1373292"/>
                </a:lnTo>
                <a:lnTo>
                  <a:pt x="1162561" y="1387064"/>
                </a:lnTo>
                <a:lnTo>
                  <a:pt x="1109458" y="1397996"/>
                </a:lnTo>
                <a:lnTo>
                  <a:pt x="1056362" y="1406059"/>
                </a:lnTo>
                <a:lnTo>
                  <a:pt x="1003554" y="1411223"/>
                </a:lnTo>
                <a:lnTo>
                  <a:pt x="958596" y="1413509"/>
                </a:lnTo>
                <a:lnTo>
                  <a:pt x="912876" y="1414271"/>
                </a:lnTo>
                <a:lnTo>
                  <a:pt x="859063" y="1413578"/>
                </a:lnTo>
                <a:lnTo>
                  <a:pt x="804655" y="1409921"/>
                </a:lnTo>
                <a:lnTo>
                  <a:pt x="749930" y="1403319"/>
                </a:lnTo>
                <a:lnTo>
                  <a:pt x="695170" y="1393791"/>
                </a:lnTo>
                <a:lnTo>
                  <a:pt x="640656" y="1381357"/>
                </a:lnTo>
                <a:lnTo>
                  <a:pt x="586669" y="1366034"/>
                </a:lnTo>
                <a:lnTo>
                  <a:pt x="533489" y="1347841"/>
                </a:lnTo>
                <a:lnTo>
                  <a:pt x="481398" y="1326798"/>
                </a:lnTo>
                <a:lnTo>
                  <a:pt x="430676" y="1302923"/>
                </a:lnTo>
                <a:lnTo>
                  <a:pt x="381604" y="1276235"/>
                </a:lnTo>
                <a:lnTo>
                  <a:pt x="334463" y="1246753"/>
                </a:lnTo>
                <a:lnTo>
                  <a:pt x="289535" y="1214495"/>
                </a:lnTo>
                <a:lnTo>
                  <a:pt x="247098" y="1179481"/>
                </a:lnTo>
                <a:lnTo>
                  <a:pt x="207436" y="1141729"/>
                </a:lnTo>
                <a:lnTo>
                  <a:pt x="170827" y="1101257"/>
                </a:lnTo>
                <a:lnTo>
                  <a:pt x="137555" y="1058086"/>
                </a:lnTo>
                <a:lnTo>
                  <a:pt x="107898" y="1012233"/>
                </a:lnTo>
                <a:lnTo>
                  <a:pt x="82138" y="963717"/>
                </a:lnTo>
                <a:lnTo>
                  <a:pt x="60556" y="912558"/>
                </a:lnTo>
                <a:lnTo>
                  <a:pt x="43434" y="858773"/>
                </a:lnTo>
                <a:lnTo>
                  <a:pt x="29718" y="790193"/>
                </a:lnTo>
                <a:lnTo>
                  <a:pt x="25146" y="719327"/>
                </a:lnTo>
                <a:lnTo>
                  <a:pt x="25146" y="885014"/>
                </a:lnTo>
                <a:lnTo>
                  <a:pt x="38029" y="924365"/>
                </a:lnTo>
                <a:lnTo>
                  <a:pt x="61774" y="979310"/>
                </a:lnTo>
                <a:lnTo>
                  <a:pt x="89984" y="1031217"/>
                </a:lnTo>
                <a:lnTo>
                  <a:pt x="122357" y="1080075"/>
                </a:lnTo>
                <a:lnTo>
                  <a:pt x="158591" y="1125875"/>
                </a:lnTo>
                <a:lnTo>
                  <a:pt x="198383" y="1168606"/>
                </a:lnTo>
                <a:lnTo>
                  <a:pt x="241433" y="1208257"/>
                </a:lnTo>
                <a:lnTo>
                  <a:pt x="287437" y="1244817"/>
                </a:lnTo>
                <a:lnTo>
                  <a:pt x="336096" y="1278277"/>
                </a:lnTo>
                <a:lnTo>
                  <a:pt x="387105" y="1308625"/>
                </a:lnTo>
                <a:lnTo>
                  <a:pt x="440164" y="1335851"/>
                </a:lnTo>
                <a:lnTo>
                  <a:pt x="494971" y="1359945"/>
                </a:lnTo>
                <a:lnTo>
                  <a:pt x="551224" y="1380895"/>
                </a:lnTo>
                <a:lnTo>
                  <a:pt x="608620" y="1398692"/>
                </a:lnTo>
                <a:lnTo>
                  <a:pt x="666859" y="1413324"/>
                </a:lnTo>
                <a:lnTo>
                  <a:pt x="725638" y="1424782"/>
                </a:lnTo>
                <a:lnTo>
                  <a:pt x="784656" y="1433055"/>
                </a:lnTo>
                <a:lnTo>
                  <a:pt x="843609" y="1438132"/>
                </a:lnTo>
                <a:lnTo>
                  <a:pt x="902198" y="1440002"/>
                </a:lnTo>
                <a:lnTo>
                  <a:pt x="960119" y="1438655"/>
                </a:lnTo>
                <a:lnTo>
                  <a:pt x="1005840" y="1436369"/>
                </a:lnTo>
                <a:lnTo>
                  <a:pt x="1051560" y="1431797"/>
                </a:lnTo>
                <a:lnTo>
                  <a:pt x="1105725" y="1424270"/>
                </a:lnTo>
                <a:lnTo>
                  <a:pt x="1159973" y="1413717"/>
                </a:lnTo>
                <a:lnTo>
                  <a:pt x="1214015" y="1400184"/>
                </a:lnTo>
                <a:lnTo>
                  <a:pt x="1267675" y="1383674"/>
                </a:lnTo>
                <a:lnTo>
                  <a:pt x="1320343" y="1364350"/>
                </a:lnTo>
                <a:lnTo>
                  <a:pt x="1372056" y="1342138"/>
                </a:lnTo>
                <a:lnTo>
                  <a:pt x="1422420" y="1317122"/>
                </a:lnTo>
                <a:lnTo>
                  <a:pt x="1471148" y="1289344"/>
                </a:lnTo>
                <a:lnTo>
                  <a:pt x="1517956" y="1258849"/>
                </a:lnTo>
                <a:lnTo>
                  <a:pt x="1562557" y="1225681"/>
                </a:lnTo>
                <a:lnTo>
                  <a:pt x="1604664" y="1189885"/>
                </a:lnTo>
                <a:lnTo>
                  <a:pt x="1643992" y="1151503"/>
                </a:lnTo>
                <a:lnTo>
                  <a:pt x="1680254" y="1110580"/>
                </a:lnTo>
                <a:lnTo>
                  <a:pt x="1713165" y="1067160"/>
                </a:lnTo>
                <a:lnTo>
                  <a:pt x="1742439" y="1021287"/>
                </a:lnTo>
                <a:lnTo>
                  <a:pt x="1767788" y="973005"/>
                </a:lnTo>
                <a:lnTo>
                  <a:pt x="1788928" y="922358"/>
                </a:lnTo>
                <a:lnTo>
                  <a:pt x="1800606" y="885195"/>
                </a:lnTo>
                <a:close/>
              </a:path>
            </a:pathLst>
          </a:custGeom>
          <a:solidFill>
            <a:srgbClr val="89A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05982" y="2817652"/>
            <a:ext cx="731118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815" algn="ctr">
              <a:lnSpc>
                <a:spcPct val="100000"/>
              </a:lnSpc>
            </a:pPr>
            <a:r>
              <a:rPr lang="en-US" altLang="ja-JP" sz="1800" spc="-5" dirty="0" smtClean="0">
                <a:latin typeface="Meiryo UI"/>
                <a:cs typeface="Meiryo UI"/>
              </a:rPr>
              <a:t>CSV</a:t>
            </a:r>
          </a:p>
          <a:p>
            <a:pPr marL="43815" algn="ctr">
              <a:lnSpc>
                <a:spcPct val="100000"/>
              </a:lnSpc>
            </a:pPr>
            <a:r>
              <a:rPr lang="ja-JP" altLang="en-US" sz="1800" spc="-5" dirty="0" smtClean="0">
                <a:latin typeface="Meiryo UI"/>
                <a:cs typeface="Meiryo UI"/>
              </a:rPr>
              <a:t>変換</a:t>
            </a:r>
            <a:endParaRPr lang="en-US" altLang="ja-JP" sz="1800" spc="-5" dirty="0" smtClean="0">
              <a:latin typeface="Meiryo UI"/>
              <a:cs typeface="Meiryo UI"/>
            </a:endParaRPr>
          </a:p>
          <a:p>
            <a:pPr marL="43815" algn="ctr">
              <a:lnSpc>
                <a:spcPct val="100000"/>
              </a:lnSpc>
            </a:pPr>
            <a:r>
              <a:rPr sz="1800" spc="-5" dirty="0" err="1" smtClean="0">
                <a:latin typeface="Meiryo UI"/>
                <a:cs typeface="Meiryo UI"/>
              </a:rPr>
              <a:t>ツール</a:t>
            </a:r>
            <a:endParaRPr sz="1800" dirty="0">
              <a:latin typeface="Meiryo UI"/>
              <a:cs typeface="Meiryo UI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7873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9</a:t>
            </a:fld>
            <a:endParaRPr spc="-10" dirty="0"/>
          </a:p>
        </p:txBody>
      </p: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画像診断レポート委員会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12900" y="2971442"/>
            <a:ext cx="1118711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lang="en-US" altLang="ja-JP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spc="-1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22700" y="4172580"/>
            <a:ext cx="1260723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lang="en-US" altLang="ja-JP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CSV</a:t>
            </a: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 marR="5080" algn="ctr">
              <a:lnSpc>
                <a:spcPct val="100000"/>
              </a:lnSpc>
            </a:pPr>
            <a:r>
              <a:rPr lang="ja-JP" altLang="en-US" sz="140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フォーマット定義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63909" y="2708342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11106" y="2734259"/>
            <a:ext cx="45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endParaRPr kumimoji="1" lang="ja-JP" altLang="en-US" dirty="0"/>
          </a:p>
        </p:txBody>
      </p:sp>
      <p:sp>
        <p:nvSpPr>
          <p:cNvPr id="32" name="メモ 31"/>
          <p:cNvSpPr/>
          <p:nvPr/>
        </p:nvSpPr>
        <p:spPr>
          <a:xfrm>
            <a:off x="1525047" y="2721339"/>
            <a:ext cx="1114200" cy="1037325"/>
          </a:xfrm>
          <a:prstGeom prst="foldedCorne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cxnSp>
        <p:nvCxnSpPr>
          <p:cNvPr id="11" name="直線矢印コネクタ 10"/>
          <p:cNvCxnSpPr>
            <a:stCxn id="32" idx="3"/>
          </p:cNvCxnSpPr>
          <p:nvPr/>
        </p:nvCxnSpPr>
        <p:spPr>
          <a:xfrm flipV="1">
            <a:off x="2639247" y="3240001"/>
            <a:ext cx="8269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5266448" y="3248025"/>
            <a:ext cx="8269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bject 26"/>
          <p:cNvSpPr txBox="1"/>
          <p:nvPr/>
        </p:nvSpPr>
        <p:spPr>
          <a:xfrm>
            <a:off x="6181277" y="2979465"/>
            <a:ext cx="1118711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lang="en-US" altLang="ja-JP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CDA</a:t>
            </a:r>
            <a:r>
              <a:rPr lang="ja-JP" altLang="en-US"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ファイル</a:t>
            </a:r>
            <a:endParaRPr lang="en-US" altLang="ja-JP" sz="1400" spc="-10" dirty="0" smtClean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・</a:t>
            </a:r>
            <a:r>
              <a:rPr sz="1400" spc="-10" dirty="0">
                <a:latin typeface="MS UI Gothic" panose="020B0600070205080204" pitchFamily="50" charset="-128"/>
                <a:ea typeface="MS UI Gothic" panose="020B0600070205080204" pitchFamily="50" charset="-128"/>
                <a:cs typeface="Meiryo UI"/>
              </a:rPr>
              <a:t>ｷｰ画像</a:t>
            </a:r>
            <a:endParaRPr sz="1400" dirty="0">
              <a:latin typeface="MS UI Gothic" panose="020B0600070205080204" pitchFamily="50" charset="-128"/>
              <a:ea typeface="MS UI Gothic" panose="020B0600070205080204" pitchFamily="50" charset="-128"/>
              <a:cs typeface="Meiryo UI"/>
            </a:endParaRPr>
          </a:p>
        </p:txBody>
      </p:sp>
      <p:sp>
        <p:nvSpPr>
          <p:cNvPr id="35" name="メモ 34"/>
          <p:cNvSpPr/>
          <p:nvPr/>
        </p:nvSpPr>
        <p:spPr>
          <a:xfrm>
            <a:off x="6093424" y="2729362"/>
            <a:ext cx="1114200" cy="1037325"/>
          </a:xfrm>
          <a:prstGeom prst="foldedCorner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33423" y="4823968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【</a:t>
            </a:r>
            <a:r>
              <a:rPr kumimoji="1"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特殊変換機能</a:t>
            </a:r>
            <a:r>
              <a:rPr kumimoji="1" lang="en-US" altLang="ja-JP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】</a:t>
            </a:r>
            <a:endParaRPr lang="en-US" altLang="ja-JP" sz="12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kumimoji="1"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　日時のデータの連結</a:t>
            </a:r>
            <a:endParaRPr kumimoji="1" lang="en-US" altLang="ja-JP" sz="12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en-US" sz="12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　</a:t>
            </a:r>
            <a:r>
              <a:rPr lang="ja-JP" altLang="en-US" sz="12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性別変換、入院外来変換</a:t>
            </a:r>
            <a:endParaRPr lang="en-US" altLang="ja-JP" sz="12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8628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769</Words>
  <Application>Microsoft Office PowerPoint</Application>
  <PresentationFormat>ユーザー設定</PresentationFormat>
  <Paragraphs>236</Paragraphs>
  <Slides>16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Meiryo UI</vt:lpstr>
      <vt:lpstr>Microsoft JhengHei</vt:lpstr>
      <vt:lpstr>ＭＳ Ｐゴシック</vt:lpstr>
      <vt:lpstr>MS UI Gothic</vt:lpstr>
      <vt:lpstr>ＭＳ ゴシック</vt:lpstr>
      <vt:lpstr>Arial</vt:lpstr>
      <vt:lpstr>Calibri</vt:lpstr>
      <vt:lpstr>Times New Roman</vt:lpstr>
      <vt:lpstr>Office Theme</vt:lpstr>
      <vt:lpstr>CDA関連ツール 概要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JIRA_CDA出力・取込ツール概要.pptx</dc:title>
  <dc:creator>n4022tme</dc:creator>
  <cp:lastModifiedBy>hara</cp:lastModifiedBy>
  <cp:revision>19</cp:revision>
  <dcterms:created xsi:type="dcterms:W3CDTF">2021-06-07T10:26:11Z</dcterms:created>
  <dcterms:modified xsi:type="dcterms:W3CDTF">2022-04-25T01:12:50Z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2018-03-23T00:00:00Z</vt:filetime>
  </property>
  <property fmtid="{D5CDD505-2E9C-101B-9397-08002B2CF9AE}" pid="3" name="LastSaved">
    <vt:filetime>2021-06-07T00:00:00Z</vt:filetime>
  </property>
</Properties>
</file>